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3"/>
  </p:notesMasterIdLst>
  <p:sldIdLst>
    <p:sldId id="256" r:id="rId2"/>
    <p:sldId id="268" r:id="rId3"/>
    <p:sldId id="270" r:id="rId4"/>
    <p:sldId id="271" r:id="rId5"/>
    <p:sldId id="272" r:id="rId6"/>
    <p:sldId id="269" r:id="rId7"/>
    <p:sldId id="273" r:id="rId8"/>
    <p:sldId id="274" r:id="rId9"/>
    <p:sldId id="275" r:id="rId10"/>
    <p:sldId id="276" r:id="rId11"/>
    <p:sldId id="277" r:id="rId12"/>
    <p:sldId id="327" r:id="rId13"/>
    <p:sldId id="278" r:id="rId14"/>
    <p:sldId id="328" r:id="rId15"/>
    <p:sldId id="330" r:id="rId16"/>
    <p:sldId id="331" r:id="rId17"/>
    <p:sldId id="332" r:id="rId18"/>
    <p:sldId id="333" r:id="rId19"/>
    <p:sldId id="334" r:id="rId20"/>
    <p:sldId id="345" r:id="rId21"/>
    <p:sldId id="347" r:id="rId22"/>
    <p:sldId id="348" r:id="rId23"/>
    <p:sldId id="346" r:id="rId24"/>
    <p:sldId id="349" r:id="rId25"/>
    <p:sldId id="350" r:id="rId26"/>
    <p:sldId id="351" r:id="rId27"/>
    <p:sldId id="354" r:id="rId28"/>
    <p:sldId id="353" r:id="rId29"/>
    <p:sldId id="405" r:id="rId30"/>
    <p:sldId id="335" r:id="rId31"/>
    <p:sldId id="336" r:id="rId32"/>
    <p:sldId id="337" r:id="rId33"/>
    <p:sldId id="338" r:id="rId34"/>
    <p:sldId id="339" r:id="rId35"/>
    <p:sldId id="340" r:id="rId36"/>
    <p:sldId id="341" r:id="rId37"/>
    <p:sldId id="281" r:id="rId38"/>
    <p:sldId id="355" r:id="rId39"/>
    <p:sldId id="356" r:id="rId40"/>
    <p:sldId id="357" r:id="rId41"/>
    <p:sldId id="358" r:id="rId42"/>
    <p:sldId id="359" r:id="rId43"/>
    <p:sldId id="360" r:id="rId44"/>
    <p:sldId id="399" r:id="rId45"/>
    <p:sldId id="361" r:id="rId46"/>
    <p:sldId id="400" r:id="rId47"/>
    <p:sldId id="362" r:id="rId48"/>
    <p:sldId id="363" r:id="rId49"/>
    <p:sldId id="364" r:id="rId50"/>
    <p:sldId id="365" r:id="rId51"/>
    <p:sldId id="366" r:id="rId52"/>
    <p:sldId id="367" r:id="rId53"/>
    <p:sldId id="368" r:id="rId54"/>
    <p:sldId id="369" r:id="rId55"/>
    <p:sldId id="370" r:id="rId56"/>
    <p:sldId id="371" r:id="rId57"/>
    <p:sldId id="372" r:id="rId58"/>
    <p:sldId id="373" r:id="rId59"/>
    <p:sldId id="374" r:id="rId60"/>
    <p:sldId id="375" r:id="rId61"/>
    <p:sldId id="376" r:id="rId62"/>
    <p:sldId id="377" r:id="rId63"/>
    <p:sldId id="378" r:id="rId64"/>
    <p:sldId id="379" r:id="rId65"/>
    <p:sldId id="380" r:id="rId66"/>
    <p:sldId id="381" r:id="rId67"/>
    <p:sldId id="382" r:id="rId68"/>
    <p:sldId id="383" r:id="rId69"/>
    <p:sldId id="384" r:id="rId70"/>
    <p:sldId id="385" r:id="rId71"/>
    <p:sldId id="386" r:id="rId72"/>
    <p:sldId id="387" r:id="rId73"/>
    <p:sldId id="388" r:id="rId74"/>
    <p:sldId id="389" r:id="rId75"/>
    <p:sldId id="390" r:id="rId76"/>
    <p:sldId id="391" r:id="rId77"/>
    <p:sldId id="392" r:id="rId78"/>
    <p:sldId id="393" r:id="rId79"/>
    <p:sldId id="394" r:id="rId80"/>
    <p:sldId id="395" r:id="rId81"/>
    <p:sldId id="396" r:id="rId82"/>
    <p:sldId id="397" r:id="rId83"/>
    <p:sldId id="398" r:id="rId84"/>
    <p:sldId id="287" r:id="rId85"/>
    <p:sldId id="288" r:id="rId86"/>
    <p:sldId id="289" r:id="rId87"/>
    <p:sldId id="290" r:id="rId88"/>
    <p:sldId id="291" r:id="rId89"/>
    <p:sldId id="420" r:id="rId90"/>
    <p:sldId id="421" r:id="rId91"/>
    <p:sldId id="422" r:id="rId92"/>
    <p:sldId id="423" r:id="rId93"/>
    <p:sldId id="424" r:id="rId94"/>
    <p:sldId id="425" r:id="rId95"/>
    <p:sldId id="426" r:id="rId96"/>
    <p:sldId id="427" r:id="rId97"/>
    <p:sldId id="304" r:id="rId98"/>
    <p:sldId id="305" r:id="rId99"/>
    <p:sldId id="306" r:id="rId100"/>
    <p:sldId id="404" r:id="rId101"/>
    <p:sldId id="307" r:id="rId102"/>
    <p:sldId id="308" r:id="rId103"/>
    <p:sldId id="401" r:id="rId104"/>
    <p:sldId id="309" r:id="rId105"/>
    <p:sldId id="310" r:id="rId106"/>
    <p:sldId id="312" r:id="rId107"/>
    <p:sldId id="313" r:id="rId108"/>
    <p:sldId id="314" r:id="rId109"/>
    <p:sldId id="315" r:id="rId110"/>
    <p:sldId id="316" r:id="rId111"/>
    <p:sldId id="317" r:id="rId112"/>
    <p:sldId id="318" r:id="rId113"/>
    <p:sldId id="319" r:id="rId114"/>
    <p:sldId id="320" r:id="rId115"/>
    <p:sldId id="321" r:id="rId116"/>
    <p:sldId id="403" r:id="rId117"/>
    <p:sldId id="322" r:id="rId118"/>
    <p:sldId id="323" r:id="rId119"/>
    <p:sldId id="324" r:id="rId120"/>
    <p:sldId id="325" r:id="rId121"/>
    <p:sldId id="326" r:id="rId122"/>
    <p:sldId id="428" r:id="rId123"/>
    <p:sldId id="402" r:id="rId124"/>
    <p:sldId id="266" r:id="rId125"/>
    <p:sldId id="267" r:id="rId126"/>
    <p:sldId id="265" r:id="rId127"/>
    <p:sldId id="257" r:id="rId128"/>
    <p:sldId id="258" r:id="rId129"/>
    <p:sldId id="260" r:id="rId130"/>
    <p:sldId id="261" r:id="rId131"/>
    <p:sldId id="262" r:id="rId132"/>
    <p:sldId id="264" r:id="rId133"/>
    <p:sldId id="429" r:id="rId134"/>
    <p:sldId id="430" r:id="rId135"/>
    <p:sldId id="259" r:id="rId136"/>
    <p:sldId id="343" r:id="rId137"/>
    <p:sldId id="342" r:id="rId138"/>
    <p:sldId id="344" r:id="rId139"/>
    <p:sldId id="406" r:id="rId140"/>
    <p:sldId id="407" r:id="rId141"/>
    <p:sldId id="408" r:id="rId142"/>
    <p:sldId id="409" r:id="rId143"/>
    <p:sldId id="410" r:id="rId144"/>
    <p:sldId id="412" r:id="rId145"/>
    <p:sldId id="413" r:id="rId146"/>
    <p:sldId id="414" r:id="rId147"/>
    <p:sldId id="415" r:id="rId148"/>
    <p:sldId id="416" r:id="rId149"/>
    <p:sldId id="418" r:id="rId150"/>
    <p:sldId id="417" r:id="rId151"/>
    <p:sldId id="419" r:id="rId1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55BC5-6BDB-465C-8522-37C7DF08C418}" type="datetimeFigureOut">
              <a:rPr lang="en-US" smtClean="0"/>
              <a:pPr/>
              <a:t>8/18/2020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0C9D3-6AF0-422F-B372-BC50788BF1E6}" type="slidenum">
              <a:rPr lang="en-US" smtClean="0"/>
              <a:pPr/>
              <a:t>‹#›</a:t>
            </a:fld>
            <a:endParaRPr lang="en-US"/>
          </a:p>
        </p:txBody>
      </p:sp>
    </p:spTree>
    <p:extLst>
      <p:ext uri="{BB962C8B-B14F-4D97-AF65-F5344CB8AC3E}">
        <p14:creationId xmlns:p14="http://schemas.microsoft.com/office/powerpoint/2010/main" xmlns="" val="4169671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Motor function can </a:t>
            </a:r>
            <a:r>
              <a:rPr lang="en-US" sz="1200" b="0" i="0" u="none" strike="noStrike" kern="1200" baseline="0" dirty="0">
                <a:solidFill>
                  <a:schemeClr val="tx1"/>
                </a:solidFill>
                <a:latin typeface="+mn-lt"/>
                <a:ea typeface="+mn-ea"/>
                <a:cs typeface="+mn-cs"/>
              </a:rPr>
              <a:t>be reliably measured using the gross </a:t>
            </a:r>
            <a:r>
              <a:rPr lang="en-US" sz="1200" b="0" i="0" u="none" strike="noStrike" kern="1200" baseline="0">
                <a:solidFill>
                  <a:schemeClr val="tx1"/>
                </a:solidFill>
                <a:latin typeface="+mn-lt"/>
                <a:ea typeface="+mn-ea"/>
                <a:cs typeface="+mn-cs"/>
              </a:rPr>
              <a:t>motor function measure </a:t>
            </a:r>
            <a:r>
              <a:rPr lang="en-US" sz="1200" b="0" i="0" u="none" strike="noStrike" kern="1200" baseline="0" dirty="0">
                <a:solidFill>
                  <a:schemeClr val="tx1"/>
                </a:solidFill>
                <a:latin typeface="+mn-lt"/>
                <a:ea typeface="+mn-ea"/>
                <a:cs typeface="+mn-cs"/>
              </a:rPr>
              <a:t>and classified using the gross motor functional</a:t>
            </a:r>
          </a:p>
          <a:p>
            <a:r>
              <a:rPr lang="en-US" sz="1200" b="0" i="0" u="none" strike="noStrike" kern="1200" baseline="0" dirty="0">
                <a:solidFill>
                  <a:schemeClr val="tx1"/>
                </a:solidFill>
                <a:latin typeface="+mn-lt"/>
                <a:ea typeface="+mn-ea"/>
                <a:cs typeface="+mn-cs"/>
              </a:rPr>
              <a:t>classification system</a:t>
            </a:r>
            <a:endParaRPr lang="en-US" dirty="0"/>
          </a:p>
        </p:txBody>
      </p:sp>
      <p:sp>
        <p:nvSpPr>
          <p:cNvPr id="4" name="Slide Number Placeholder 3"/>
          <p:cNvSpPr>
            <a:spLocks noGrp="1"/>
          </p:cNvSpPr>
          <p:nvPr>
            <p:ph type="sldNum" sz="quarter" idx="10"/>
          </p:nvPr>
        </p:nvSpPr>
        <p:spPr/>
        <p:txBody>
          <a:bodyPr/>
          <a:lstStyle/>
          <a:p>
            <a:fld id="{7D20C9D3-6AF0-422F-B372-BC50788BF1E6}" type="slidenum">
              <a:rPr lang="en-US" smtClean="0"/>
              <a:pPr/>
              <a:t>1</a:t>
            </a:fld>
            <a:endParaRPr lang="en-US"/>
          </a:p>
        </p:txBody>
      </p:sp>
    </p:spTree>
    <p:extLst>
      <p:ext uri="{BB962C8B-B14F-4D97-AF65-F5344CB8AC3E}">
        <p14:creationId xmlns:p14="http://schemas.microsoft.com/office/powerpoint/2010/main" xmlns="" val="2212713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I personally feel </a:t>
            </a:r>
            <a:r>
              <a:rPr lang="en-US" baseline="0" dirty="0"/>
              <a:t> both the methods are relevant depending on what u are measuring  - if u are measuring torque at the joint – make method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D2A1560-0073-4983-B9F6-4EA441CE91DC}" type="slidenum">
              <a:rPr lang="en-US" smtClean="0"/>
              <a:pPr/>
              <a:t>52</a:t>
            </a:fld>
            <a:endParaRPr lang="en-US"/>
          </a:p>
        </p:txBody>
      </p:sp>
    </p:spTree>
    <p:extLst>
      <p:ext uri="{BB962C8B-B14F-4D97-AF65-F5344CB8AC3E}">
        <p14:creationId xmlns:p14="http://schemas.microsoft.com/office/powerpoint/2010/main" xmlns="" val="2737619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we know that both the systems of measurement cannot replicate the strength testing , because</a:t>
            </a:r>
            <a:r>
              <a:rPr lang="en-US" baseline="0" dirty="0"/>
              <a:t> both occur in non functional states </a:t>
            </a:r>
          </a:p>
          <a:p>
            <a:r>
              <a:rPr lang="en-US" baseline="0" dirty="0"/>
              <a:t>We know that different </a:t>
            </a:r>
            <a:r>
              <a:rPr lang="en-US" baseline="0" dirty="0" err="1"/>
              <a:t>joing</a:t>
            </a:r>
            <a:r>
              <a:rPr lang="en-US" baseline="0" dirty="0"/>
              <a:t> </a:t>
            </a:r>
            <a:r>
              <a:rPr lang="en-US" baseline="0" dirty="0" err="1"/>
              <a:t>ts</a:t>
            </a:r>
            <a:r>
              <a:rPr lang="en-US" baseline="0" dirty="0"/>
              <a:t> have got different torque requirements for various functional activities </a:t>
            </a:r>
            <a:endParaRPr lang="en-US" dirty="0"/>
          </a:p>
        </p:txBody>
      </p:sp>
      <p:sp>
        <p:nvSpPr>
          <p:cNvPr id="4" name="Slide Number Placeholder 3"/>
          <p:cNvSpPr>
            <a:spLocks noGrp="1"/>
          </p:cNvSpPr>
          <p:nvPr>
            <p:ph type="sldNum" sz="quarter" idx="10"/>
          </p:nvPr>
        </p:nvSpPr>
        <p:spPr/>
        <p:txBody>
          <a:bodyPr/>
          <a:lstStyle/>
          <a:p>
            <a:fld id="{3D2A1560-0073-4983-B9F6-4EA441CE91DC}" type="slidenum">
              <a:rPr lang="en-US" smtClean="0"/>
              <a:pPr/>
              <a:t>69</a:t>
            </a:fld>
            <a:endParaRPr lang="en-US"/>
          </a:p>
        </p:txBody>
      </p:sp>
    </p:spTree>
    <p:extLst>
      <p:ext uri="{BB962C8B-B14F-4D97-AF65-F5344CB8AC3E}">
        <p14:creationId xmlns:p14="http://schemas.microsoft.com/office/powerpoint/2010/main" xmlns="" val="2904473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a:t>
            </a:r>
            <a:r>
              <a:rPr lang="en-US" baseline="0" dirty="0"/>
              <a:t> all the exercises are functional why not the strength measurement be functional , in the pattern of activity </a:t>
            </a:r>
            <a:endParaRPr lang="en-US" dirty="0"/>
          </a:p>
        </p:txBody>
      </p:sp>
      <p:sp>
        <p:nvSpPr>
          <p:cNvPr id="4" name="Slide Number Placeholder 3"/>
          <p:cNvSpPr>
            <a:spLocks noGrp="1"/>
          </p:cNvSpPr>
          <p:nvPr>
            <p:ph type="sldNum" sz="quarter" idx="10"/>
          </p:nvPr>
        </p:nvSpPr>
        <p:spPr/>
        <p:txBody>
          <a:bodyPr/>
          <a:lstStyle/>
          <a:p>
            <a:fld id="{3D2A1560-0073-4983-B9F6-4EA441CE91DC}" type="slidenum">
              <a:rPr lang="en-US" smtClean="0"/>
              <a:pPr/>
              <a:t>72</a:t>
            </a:fld>
            <a:endParaRPr lang="en-US"/>
          </a:p>
        </p:txBody>
      </p:sp>
    </p:spTree>
    <p:extLst>
      <p:ext uri="{BB962C8B-B14F-4D97-AF65-F5344CB8AC3E}">
        <p14:creationId xmlns:p14="http://schemas.microsoft.com/office/powerpoint/2010/main" xmlns="" val="4285337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counting the numbers of repetitions performed over a specific period of time seems the most appropriate</a:t>
            </a:r>
          </a:p>
          <a:p>
            <a:r>
              <a:rPr lang="en-US" dirty="0"/>
              <a:t>Using this method all the children will be able to complete the test</a:t>
            </a:r>
          </a:p>
        </p:txBody>
      </p:sp>
      <p:sp>
        <p:nvSpPr>
          <p:cNvPr id="4" name="Slide Number Placeholder 3"/>
          <p:cNvSpPr>
            <a:spLocks noGrp="1"/>
          </p:cNvSpPr>
          <p:nvPr>
            <p:ph type="sldNum" sz="quarter" idx="10"/>
          </p:nvPr>
        </p:nvSpPr>
        <p:spPr/>
        <p:txBody>
          <a:bodyPr/>
          <a:lstStyle/>
          <a:p>
            <a:fld id="{3D2A1560-0073-4983-B9F6-4EA441CE91DC}" type="slidenum">
              <a:rPr lang="en-US" smtClean="0"/>
              <a:pPr/>
              <a:t>75</a:t>
            </a:fld>
            <a:endParaRPr lang="en-US"/>
          </a:p>
        </p:txBody>
      </p:sp>
    </p:spTree>
    <p:extLst>
      <p:ext uri="{BB962C8B-B14F-4D97-AF65-F5344CB8AC3E}">
        <p14:creationId xmlns:p14="http://schemas.microsoft.com/office/powerpoint/2010/main" xmlns="" val="3675826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is an international framework which guides the standard development of outcome</a:t>
            </a:r>
            <a:r>
              <a:rPr lang="en-US" baseline="0" dirty="0"/>
              <a:t> measure – WHO – </a:t>
            </a:r>
            <a:r>
              <a:rPr lang="en-US" baseline="0" dirty="0" err="1"/>
              <a:t>iCF</a:t>
            </a:r>
            <a:endParaRPr lang="en-US" baseline="0" dirty="0"/>
          </a:p>
          <a:p>
            <a:r>
              <a:rPr lang="en-US" baseline="0" dirty="0"/>
              <a:t>Which classifies human functioning in terms of body </a:t>
            </a:r>
            <a:r>
              <a:rPr lang="en-US" baseline="0" dirty="0" err="1"/>
              <a:t>structurre</a:t>
            </a:r>
            <a:r>
              <a:rPr lang="en-US" baseline="0" dirty="0"/>
              <a:t> body function , activity  and participation </a:t>
            </a:r>
          </a:p>
          <a:p>
            <a:r>
              <a:rPr lang="en-US" baseline="0" dirty="0"/>
              <a:t>Every human participates in society  when the all the </a:t>
            </a:r>
            <a:r>
              <a:rPr lang="en-US" baseline="0" dirty="0" err="1"/>
              <a:t>activites</a:t>
            </a:r>
            <a:r>
              <a:rPr lang="en-US" baseline="0" dirty="0"/>
              <a:t> enable a person to participate . For this all the body </a:t>
            </a:r>
            <a:r>
              <a:rPr lang="en-US" baseline="0" dirty="0" err="1"/>
              <a:t>structurres</a:t>
            </a:r>
            <a:r>
              <a:rPr lang="en-US" baseline="0" dirty="0"/>
              <a:t> function in unison to produce and activity </a:t>
            </a:r>
          </a:p>
          <a:p>
            <a:endParaRPr lang="en-US" baseline="0" dirty="0"/>
          </a:p>
          <a:p>
            <a:r>
              <a:rPr lang="en-US" baseline="0" dirty="0"/>
              <a:t>how ever there may be some factors which are extrinsic to human bodies which can enable , facilitate or restrict participation -  theses are environmental </a:t>
            </a:r>
            <a:r>
              <a:rPr lang="en-US" baseline="0" dirty="0" err="1"/>
              <a:t>facotrs</a:t>
            </a:r>
            <a:r>
              <a:rPr lang="en-US" baseline="0" dirty="0"/>
              <a:t> , barriers </a:t>
            </a:r>
          </a:p>
          <a:p>
            <a:r>
              <a:rPr lang="en-US" baseline="0" dirty="0" err="1"/>
              <a:t>Interevntion</a:t>
            </a:r>
            <a:r>
              <a:rPr lang="en-US" baseline="0" dirty="0"/>
              <a:t> in any domain may improve the ultimate goal of living the life with quality ---- Most of the chronic diseases - </a:t>
            </a:r>
            <a:endParaRPr lang="en-US" dirty="0"/>
          </a:p>
        </p:txBody>
      </p:sp>
      <p:sp>
        <p:nvSpPr>
          <p:cNvPr id="4" name="Slide Number Placeholder 3"/>
          <p:cNvSpPr>
            <a:spLocks noGrp="1"/>
          </p:cNvSpPr>
          <p:nvPr>
            <p:ph type="sldNum" sz="quarter" idx="10"/>
          </p:nvPr>
        </p:nvSpPr>
        <p:spPr/>
        <p:txBody>
          <a:bodyPr/>
          <a:lstStyle/>
          <a:p>
            <a:fld id="{7D20C9D3-6AF0-422F-B372-BC50788BF1E6}" type="slidenum">
              <a:rPr lang="en-US" smtClean="0"/>
              <a:pPr/>
              <a:t>2</a:t>
            </a:fld>
            <a:endParaRPr lang="en-US"/>
          </a:p>
        </p:txBody>
      </p:sp>
    </p:spTree>
    <p:extLst>
      <p:ext uri="{BB962C8B-B14F-4D97-AF65-F5344CB8AC3E}">
        <p14:creationId xmlns:p14="http://schemas.microsoft.com/office/powerpoint/2010/main" xmlns="" val="382646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Physiologically the impairments are </a:t>
            </a:r>
          </a:p>
        </p:txBody>
      </p:sp>
      <p:sp>
        <p:nvSpPr>
          <p:cNvPr id="4" name="Slide Number Placeholder 3"/>
          <p:cNvSpPr>
            <a:spLocks noGrp="1"/>
          </p:cNvSpPr>
          <p:nvPr>
            <p:ph type="sldNum" sz="quarter" idx="10"/>
          </p:nvPr>
        </p:nvSpPr>
        <p:spPr/>
        <p:txBody>
          <a:bodyPr/>
          <a:lstStyle/>
          <a:p>
            <a:fld id="{7D20C9D3-6AF0-422F-B372-BC50788BF1E6}" type="slidenum">
              <a:rPr lang="en-US" smtClean="0"/>
              <a:pPr/>
              <a:t>7</a:t>
            </a:fld>
            <a:endParaRPr lang="en-US"/>
          </a:p>
        </p:txBody>
      </p:sp>
    </p:spTree>
    <p:extLst>
      <p:ext uri="{BB962C8B-B14F-4D97-AF65-F5344CB8AC3E}">
        <p14:creationId xmlns:p14="http://schemas.microsoft.com/office/powerpoint/2010/main" xmlns="" val="832916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0C9D3-6AF0-422F-B372-BC50788BF1E6}" type="slidenum">
              <a:rPr lang="en-US" smtClean="0"/>
              <a:pPr/>
              <a:t>10</a:t>
            </a:fld>
            <a:endParaRPr lang="en-US"/>
          </a:p>
        </p:txBody>
      </p:sp>
    </p:spTree>
    <p:extLst>
      <p:ext uri="{BB962C8B-B14F-4D97-AF65-F5344CB8AC3E}">
        <p14:creationId xmlns:p14="http://schemas.microsoft.com/office/powerpoint/2010/main" xmlns="" val="1701426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0C9D3-6AF0-422F-B372-BC50788BF1E6}" type="slidenum">
              <a:rPr lang="en-US" smtClean="0"/>
              <a:pPr/>
              <a:t>16</a:t>
            </a:fld>
            <a:endParaRPr lang="en-US"/>
          </a:p>
        </p:txBody>
      </p:sp>
    </p:spTree>
    <p:extLst>
      <p:ext uri="{BB962C8B-B14F-4D97-AF65-F5344CB8AC3E}">
        <p14:creationId xmlns:p14="http://schemas.microsoft.com/office/powerpoint/2010/main" xmlns="" val="3867587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Better to report</a:t>
            </a:r>
            <a:r>
              <a:rPr lang="en-US" baseline="0" dirty="0"/>
              <a:t> tone in terms of MAS , spasticity in terms of Tardieu -  better indication of dynamic spasticity</a:t>
            </a:r>
            <a:endParaRPr lang="en-US" dirty="0"/>
          </a:p>
        </p:txBody>
      </p:sp>
      <p:sp>
        <p:nvSpPr>
          <p:cNvPr id="4" name="Slide Number Placeholder 3"/>
          <p:cNvSpPr>
            <a:spLocks noGrp="1"/>
          </p:cNvSpPr>
          <p:nvPr>
            <p:ph type="sldNum" sz="quarter" idx="10"/>
          </p:nvPr>
        </p:nvSpPr>
        <p:spPr/>
        <p:txBody>
          <a:bodyPr/>
          <a:lstStyle/>
          <a:p>
            <a:fld id="{7D20C9D3-6AF0-422F-B372-BC50788BF1E6}" type="slidenum">
              <a:rPr lang="en-US" smtClean="0"/>
              <a:pPr/>
              <a:t>20</a:t>
            </a:fld>
            <a:endParaRPr lang="en-US"/>
          </a:p>
        </p:txBody>
      </p:sp>
    </p:spTree>
    <p:extLst>
      <p:ext uri="{BB962C8B-B14F-4D97-AF65-F5344CB8AC3E}">
        <p14:creationId xmlns:p14="http://schemas.microsoft.com/office/powerpoint/2010/main" xmlns="" val="3735919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Times changed</a:t>
            </a:r>
            <a:r>
              <a:rPr lang="en-US" baseline="0" dirty="0"/>
              <a:t> lot of research was done over UMN lesions and advocates of strength training needed scientific methods to demonstrate – was weakness really hampering activities </a:t>
            </a:r>
          </a:p>
          <a:p>
            <a:r>
              <a:rPr lang="en-US" baseline="0" dirty="0"/>
              <a:t>And whether strength training could actually improve force production</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Since then - </a:t>
            </a:r>
            <a:r>
              <a:rPr lang="en-US" dirty="0"/>
              <a:t>The assessment of muscle strength in CP has become standard in clinical practice and research</a:t>
            </a:r>
          </a:p>
          <a:p>
            <a:endParaRPr lang="en-US" dirty="0"/>
          </a:p>
        </p:txBody>
      </p:sp>
      <p:sp>
        <p:nvSpPr>
          <p:cNvPr id="4" name="Slide Number Placeholder 3"/>
          <p:cNvSpPr>
            <a:spLocks noGrp="1"/>
          </p:cNvSpPr>
          <p:nvPr>
            <p:ph type="sldNum" sz="quarter" idx="10"/>
          </p:nvPr>
        </p:nvSpPr>
        <p:spPr/>
        <p:txBody>
          <a:bodyPr/>
          <a:lstStyle/>
          <a:p>
            <a:fld id="{3D2A1560-0073-4983-B9F6-4EA441CE91DC}" type="slidenum">
              <a:rPr lang="en-US" smtClean="0"/>
              <a:pPr/>
              <a:t>39</a:t>
            </a:fld>
            <a:endParaRPr lang="en-US"/>
          </a:p>
        </p:txBody>
      </p:sp>
    </p:spTree>
    <p:extLst>
      <p:ext uri="{BB962C8B-B14F-4D97-AF65-F5344CB8AC3E}">
        <p14:creationId xmlns:p14="http://schemas.microsoft.com/office/powerpoint/2010/main" xmlns="" val="3137972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Again</a:t>
            </a:r>
            <a:r>
              <a:rPr lang="en-US" baseline="0" dirty="0"/>
              <a:t> they were confronted with a problem  - </a:t>
            </a:r>
            <a:r>
              <a:rPr lang="en-US" dirty="0"/>
              <a:t>When we measure muscle strength with MMT, even</a:t>
            </a:r>
            <a:r>
              <a:rPr lang="en-US" baseline="0" dirty="0"/>
              <a:t> if two individuals with CP have similar muscle power , their ability to perform functional activities will be different </a:t>
            </a:r>
            <a:endParaRPr lang="en-US" dirty="0"/>
          </a:p>
        </p:txBody>
      </p:sp>
      <p:sp>
        <p:nvSpPr>
          <p:cNvPr id="4" name="Slide Number Placeholder 3"/>
          <p:cNvSpPr>
            <a:spLocks noGrp="1"/>
          </p:cNvSpPr>
          <p:nvPr>
            <p:ph type="sldNum" sz="quarter" idx="10"/>
          </p:nvPr>
        </p:nvSpPr>
        <p:spPr/>
        <p:txBody>
          <a:bodyPr/>
          <a:lstStyle/>
          <a:p>
            <a:fld id="{3D2A1560-0073-4983-B9F6-4EA441CE91DC}" type="slidenum">
              <a:rPr lang="en-US" smtClean="0"/>
              <a:pPr/>
              <a:t>40</a:t>
            </a:fld>
            <a:endParaRPr lang="en-US"/>
          </a:p>
        </p:txBody>
      </p:sp>
    </p:spTree>
    <p:extLst>
      <p:ext uri="{BB962C8B-B14F-4D97-AF65-F5344CB8AC3E}">
        <p14:creationId xmlns:p14="http://schemas.microsoft.com/office/powerpoint/2010/main" xmlns="" val="3056846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Method is often not sufficiently sensitive to assess muscle strength of MRC grade 4 and grade 5 or to detect small or moderate</a:t>
            </a:r>
          </a:p>
          <a:p>
            <a:r>
              <a:rPr lang="en-US" dirty="0"/>
              <a:t>increases of strength over the course of rehabilitation</a:t>
            </a:r>
          </a:p>
          <a:p>
            <a:endParaRPr lang="en-US" dirty="0"/>
          </a:p>
        </p:txBody>
      </p:sp>
      <p:sp>
        <p:nvSpPr>
          <p:cNvPr id="4" name="Slide Number Placeholder 3"/>
          <p:cNvSpPr>
            <a:spLocks noGrp="1"/>
          </p:cNvSpPr>
          <p:nvPr>
            <p:ph type="sldNum" sz="quarter" idx="10"/>
          </p:nvPr>
        </p:nvSpPr>
        <p:spPr/>
        <p:txBody>
          <a:bodyPr/>
          <a:lstStyle/>
          <a:p>
            <a:fld id="{3D2A1560-0073-4983-B9F6-4EA441CE91DC}" type="slidenum">
              <a:rPr lang="en-US" smtClean="0"/>
              <a:pPr/>
              <a:t>45</a:t>
            </a:fld>
            <a:endParaRPr lang="en-US"/>
          </a:p>
        </p:txBody>
      </p:sp>
    </p:spTree>
    <p:extLst>
      <p:ext uri="{BB962C8B-B14F-4D97-AF65-F5344CB8AC3E}">
        <p14:creationId xmlns:p14="http://schemas.microsoft.com/office/powerpoint/2010/main" xmlns="" val="2978260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tile tx="0" ty="889000" sx="100000" sy="100000" flip="none" algn="ctr"/>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8/18/2020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9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9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Outcome measures in CP </a:t>
            </a:r>
            <a:br>
              <a:rPr lang="en-US" dirty="0"/>
            </a:br>
            <a:endParaRPr lang="en-US" dirty="0"/>
          </a:p>
        </p:txBody>
      </p:sp>
      <p:sp>
        <p:nvSpPr>
          <p:cNvPr id="3" name="Subtitle 2"/>
          <p:cNvSpPr>
            <a:spLocks noGrp="1"/>
          </p:cNvSpPr>
          <p:nvPr>
            <p:ph type="subTitle" idx="1"/>
          </p:nvPr>
        </p:nvSpPr>
        <p:spPr>
          <a:xfrm>
            <a:off x="4254500" y="5562600"/>
            <a:ext cx="6400800" cy="685800"/>
          </a:xfrm>
        </p:spPr>
        <p:txBody>
          <a:bodyPr/>
          <a:lstStyle/>
          <a:p>
            <a:endParaRPr lang="en-US" dirty="0">
              <a:solidFill>
                <a:srgbClr val="002060"/>
              </a:solidFill>
            </a:endParaRPr>
          </a:p>
        </p:txBody>
      </p:sp>
      <p:pic>
        <p:nvPicPr>
          <p:cNvPr id="1026" name="Picture 2" descr="C:\Users\Admin\Pictures\CP_Positive Future_Brochure_LR.bm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049268" cy="25907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0000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Examination of CP should follow the pattern of ICF </a:t>
            </a:r>
          </a:p>
          <a:p>
            <a:endParaRPr lang="en-US" dirty="0"/>
          </a:p>
          <a:p>
            <a:r>
              <a:rPr lang="en-US" dirty="0"/>
              <a:t>Systematic method to determine causative factor from participation restriction </a:t>
            </a:r>
          </a:p>
          <a:p>
            <a:endParaRPr lang="en-US" dirty="0"/>
          </a:p>
          <a:p>
            <a:r>
              <a:rPr lang="en-US" dirty="0"/>
              <a:t>Provides systematic method for intervention to achieve the goal to enable CP to participate in daily life </a:t>
            </a:r>
          </a:p>
        </p:txBody>
      </p:sp>
    </p:spTree>
    <p:extLst>
      <p:ext uri="{BB962C8B-B14F-4D97-AF65-F5344CB8AC3E}">
        <p14:creationId xmlns:p14="http://schemas.microsoft.com/office/powerpoint/2010/main" xmlns="" val="39846043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xmlns="" val="27827603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Duncan Ely test – rectus femoris length </a:t>
            </a:r>
          </a:p>
        </p:txBody>
      </p:sp>
      <p:sp>
        <p:nvSpPr>
          <p:cNvPr id="3" name="Content Placeholder 2"/>
          <p:cNvSpPr>
            <a:spLocks noGrp="1"/>
          </p:cNvSpPr>
          <p:nvPr>
            <p:ph idx="1"/>
          </p:nvPr>
        </p:nvSpPr>
        <p:spPr/>
        <p:txBody>
          <a:bodyPr/>
          <a:lstStyle/>
          <a:p>
            <a:r>
              <a:rPr lang="en-US" dirty="0"/>
              <a:t>Differentiates between contracture of monoarticular </a:t>
            </a:r>
            <a:r>
              <a:rPr lang="en-US" dirty="0" err="1"/>
              <a:t>Vastii</a:t>
            </a:r>
            <a:r>
              <a:rPr lang="en-US" dirty="0"/>
              <a:t> and bi articular Rectus femoris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95600" y="3276601"/>
            <a:ext cx="6946300" cy="300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92918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Psoas Length</a:t>
            </a:r>
          </a:p>
        </p:txBody>
      </p:sp>
      <p:sp>
        <p:nvSpPr>
          <p:cNvPr id="3" name="Content Placeholder 2"/>
          <p:cNvSpPr>
            <a:spLocks noGrp="1"/>
          </p:cNvSpPr>
          <p:nvPr>
            <p:ph idx="1"/>
          </p:nvPr>
        </p:nvSpPr>
        <p:spPr/>
        <p:txBody>
          <a:bodyPr/>
          <a:lstStyle/>
          <a:p>
            <a:r>
              <a:rPr lang="en-US" dirty="0"/>
              <a:t>To measure degree of hip flexor tightness </a:t>
            </a:r>
          </a:p>
          <a:p>
            <a:endParaRPr lang="en-US" dirty="0"/>
          </a:p>
          <a:p>
            <a:r>
              <a:rPr lang="en-US" dirty="0"/>
              <a:t>Pat. In supine position and pelvis held such that ASIS and PSIS are aligned vertically</a:t>
            </a:r>
          </a:p>
          <a:p>
            <a:endParaRPr lang="en-US" dirty="0"/>
          </a:p>
          <a:p>
            <a:r>
              <a:rPr lang="en-US" dirty="0"/>
              <a:t>Defining the pelvic position consistently rather than using the flattened lordosis  improves reliability</a:t>
            </a:r>
          </a:p>
          <a:p>
            <a:endParaRPr lang="en-US" dirty="0"/>
          </a:p>
          <a:p>
            <a:endParaRPr lang="en-US" dirty="0"/>
          </a:p>
        </p:txBody>
      </p:sp>
    </p:spTree>
    <p:extLst>
      <p:ext uri="{BB962C8B-B14F-4D97-AF65-F5344CB8AC3E}">
        <p14:creationId xmlns:p14="http://schemas.microsoft.com/office/powerpoint/2010/main" xmlns="" val="10535462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850944" y="1600201"/>
            <a:ext cx="4490113" cy="4525963"/>
          </a:xfrm>
        </p:spPr>
      </p:pic>
    </p:spTree>
    <p:extLst>
      <p:ext uri="{BB962C8B-B14F-4D97-AF65-F5344CB8AC3E}">
        <p14:creationId xmlns:p14="http://schemas.microsoft.com/office/powerpoint/2010/main" xmlns="" val="8805156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Knee </a:t>
            </a:r>
          </a:p>
        </p:txBody>
      </p:sp>
      <p:sp>
        <p:nvSpPr>
          <p:cNvPr id="3" name="Content Placeholder 2"/>
          <p:cNvSpPr>
            <a:spLocks noGrp="1"/>
          </p:cNvSpPr>
          <p:nvPr>
            <p:ph idx="1"/>
          </p:nvPr>
        </p:nvSpPr>
        <p:spPr/>
        <p:txBody>
          <a:bodyPr/>
          <a:lstStyle/>
          <a:p>
            <a:r>
              <a:rPr lang="en-US" dirty="0"/>
              <a:t>Knee flexion contracture can be caused by 4 components </a:t>
            </a:r>
          </a:p>
          <a:p>
            <a:pPr>
              <a:buFontTx/>
              <a:buChar char="-"/>
            </a:pPr>
            <a:r>
              <a:rPr lang="en-US" dirty="0"/>
              <a:t>Shortened hamstrings </a:t>
            </a:r>
          </a:p>
          <a:p>
            <a:pPr>
              <a:buFontTx/>
              <a:buChar char="-"/>
            </a:pPr>
            <a:r>
              <a:rPr lang="en-US" b="1" dirty="0"/>
              <a:t>Shifted hamstring </a:t>
            </a:r>
            <a:r>
              <a:rPr lang="en-US" dirty="0"/>
              <a:t>due to excessive anterior pelvic tilt </a:t>
            </a:r>
          </a:p>
          <a:p>
            <a:pPr>
              <a:buFontTx/>
              <a:buChar char="-"/>
            </a:pPr>
            <a:r>
              <a:rPr lang="en-US" dirty="0"/>
              <a:t>Shortened proximal gastrocnemius</a:t>
            </a:r>
          </a:p>
          <a:p>
            <a:pPr>
              <a:buFontTx/>
              <a:buChar char="-"/>
            </a:pPr>
            <a:r>
              <a:rPr lang="en-US" dirty="0"/>
              <a:t>Capsular contracture </a:t>
            </a:r>
          </a:p>
        </p:txBody>
      </p:sp>
    </p:spTree>
    <p:extLst>
      <p:ext uri="{BB962C8B-B14F-4D97-AF65-F5344CB8AC3E}">
        <p14:creationId xmlns:p14="http://schemas.microsoft.com/office/powerpoint/2010/main" xmlns="" val="5615988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Hamstring length (unilateral popliteal angle)</a:t>
            </a:r>
          </a:p>
        </p:txBody>
      </p:sp>
      <p:sp>
        <p:nvSpPr>
          <p:cNvPr id="3" name="Content Placeholder 2"/>
          <p:cNvSpPr>
            <a:spLocks noGrp="1"/>
          </p:cNvSpPr>
          <p:nvPr>
            <p:ph idx="1"/>
          </p:nvPr>
        </p:nvSpPr>
        <p:spPr/>
        <p:txBody>
          <a:bodyPr>
            <a:normAutofit/>
          </a:bodyPr>
          <a:lstStyle/>
          <a:p>
            <a:r>
              <a:rPr lang="en-US" dirty="0"/>
              <a:t>Position  - resting supine – contralateral hip flexed – ipsilateral hip flexed to 90 deg.</a:t>
            </a:r>
          </a:p>
          <a:p>
            <a:endParaRPr lang="en-US" dirty="0"/>
          </a:p>
          <a:p>
            <a:r>
              <a:rPr lang="en-US" dirty="0"/>
              <a:t>The knee is extended until first endpoint of resistance is felt </a:t>
            </a:r>
          </a:p>
          <a:p>
            <a:endParaRPr lang="en-US" dirty="0"/>
          </a:p>
          <a:p>
            <a:r>
              <a:rPr lang="en-US" dirty="0"/>
              <a:t>Measure the degrees lacking from full extension will give connective tissue and resting muscle extensibility</a:t>
            </a:r>
          </a:p>
          <a:p>
            <a:endParaRPr lang="en-US" dirty="0"/>
          </a:p>
        </p:txBody>
      </p:sp>
    </p:spTree>
    <p:extLst>
      <p:ext uri="{BB962C8B-B14F-4D97-AF65-F5344CB8AC3E}">
        <p14:creationId xmlns:p14="http://schemas.microsoft.com/office/powerpoint/2010/main" xmlns="" val="4081152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Hamstring length (True/bilateral popliteal angle )</a:t>
            </a:r>
          </a:p>
        </p:txBody>
      </p:sp>
      <p:sp>
        <p:nvSpPr>
          <p:cNvPr id="3" name="Content Placeholder 2"/>
          <p:cNvSpPr>
            <a:spLocks noGrp="1"/>
          </p:cNvSpPr>
          <p:nvPr>
            <p:ph idx="1"/>
          </p:nvPr>
        </p:nvSpPr>
        <p:spPr/>
        <p:txBody>
          <a:bodyPr/>
          <a:lstStyle/>
          <a:p>
            <a:r>
              <a:rPr lang="en-US" dirty="0"/>
              <a:t>Position – ipsilateral hip flexed to 90 </a:t>
            </a:r>
            <a:r>
              <a:rPr lang="en-US" dirty="0" err="1"/>
              <a:t>deg</a:t>
            </a:r>
            <a:r>
              <a:rPr lang="en-US" dirty="0"/>
              <a:t> – contralateral hip flexed until ASIS and  PSIS are aligned vertically</a:t>
            </a:r>
          </a:p>
          <a:p>
            <a:endParaRPr lang="en-US" dirty="0"/>
          </a:p>
          <a:p>
            <a:r>
              <a:rPr lang="en-US" dirty="0"/>
              <a:t>If there is a significant Hamstring shift the popliteal angle will significantly decrease as the pelvis is tipped posteriorly</a:t>
            </a:r>
          </a:p>
        </p:txBody>
      </p:sp>
    </p:spTree>
    <p:extLst>
      <p:ext uri="{BB962C8B-B14F-4D97-AF65-F5344CB8AC3E}">
        <p14:creationId xmlns:p14="http://schemas.microsoft.com/office/powerpoint/2010/main" xmlns="" val="8014957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“Hamstring shift”</a:t>
            </a:r>
          </a:p>
        </p:txBody>
      </p:sp>
      <p:sp>
        <p:nvSpPr>
          <p:cNvPr id="3" name="Content Placeholder 2"/>
          <p:cNvSpPr>
            <a:spLocks noGrp="1"/>
          </p:cNvSpPr>
          <p:nvPr>
            <p:ph idx="1"/>
          </p:nvPr>
        </p:nvSpPr>
        <p:spPr/>
        <p:txBody>
          <a:bodyPr/>
          <a:lstStyle/>
          <a:p>
            <a:r>
              <a:rPr lang="en-US" dirty="0"/>
              <a:t>Calculate unilateral popliteal angle [flatten lordosis] – functional hamstring contracture  </a:t>
            </a:r>
          </a:p>
          <a:p>
            <a:endParaRPr lang="en-US" dirty="0"/>
          </a:p>
          <a:p>
            <a:r>
              <a:rPr lang="en-US" dirty="0"/>
              <a:t>Calculate bilateral popliteal angle [ neutral pelvis ] – true hamstring contracture  </a:t>
            </a:r>
          </a:p>
          <a:p>
            <a:endParaRPr lang="en-US" dirty="0"/>
          </a:p>
          <a:p>
            <a:r>
              <a:rPr lang="en-US" dirty="0"/>
              <a:t>Find out the difference between the two = degree of hamstring shift</a:t>
            </a:r>
          </a:p>
          <a:p>
            <a:endParaRPr lang="en-US" dirty="0"/>
          </a:p>
        </p:txBody>
      </p:sp>
    </p:spTree>
    <p:extLst>
      <p:ext uri="{BB962C8B-B14F-4D97-AF65-F5344CB8AC3E}">
        <p14:creationId xmlns:p14="http://schemas.microsoft.com/office/powerpoint/2010/main" xmlns="" val="27984777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7400" y="609600"/>
            <a:ext cx="7988260"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Content Placeholder 8">
            <a:extLst>
              <a:ext uri="{FF2B5EF4-FFF2-40B4-BE49-F238E27FC236}">
                <a16:creationId xmlns:a16="http://schemas.microsoft.com/office/drawing/2014/main" xmlns="" id="{8518CF81-A2A9-4B21-84C5-9E62B45B275C}"/>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xmlns="" val="6195202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Excessive anterior pelvic tilt is common in SDCP and QCP</a:t>
            </a:r>
          </a:p>
          <a:p>
            <a:endParaRPr lang="en-US" dirty="0"/>
          </a:p>
          <a:p>
            <a:r>
              <a:rPr lang="en-US" dirty="0"/>
              <a:t>Excessive anterior pelvic tilt will produce Hamstring shift with </a:t>
            </a:r>
            <a:r>
              <a:rPr lang="en-US" b="1" dirty="0"/>
              <a:t>AN APPARENT KNEE FLEXION CONTRACTURE</a:t>
            </a:r>
          </a:p>
        </p:txBody>
      </p:sp>
    </p:spTree>
    <p:extLst>
      <p:ext uri="{BB962C8B-B14F-4D97-AF65-F5344CB8AC3E}">
        <p14:creationId xmlns:p14="http://schemas.microsoft.com/office/powerpoint/2010/main" xmlns="" val="2906683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The physical examination in CP</a:t>
            </a:r>
            <a:br>
              <a:rPr lang="en-US" dirty="0"/>
            </a:b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7233020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children with crouch gait </a:t>
            </a:r>
          </a:p>
          <a:p>
            <a:pPr>
              <a:buFontTx/>
              <a:buChar char="-"/>
            </a:pPr>
            <a:r>
              <a:rPr lang="en-US" dirty="0"/>
              <a:t>Hamstrings length is frequently normal or long </a:t>
            </a:r>
          </a:p>
          <a:p>
            <a:pPr>
              <a:buFontTx/>
              <a:buChar char="-"/>
            </a:pPr>
            <a:r>
              <a:rPr lang="en-US" dirty="0"/>
              <a:t>Surgical lengthening of hamstrings often serves to produce further weakening of hip extension and exacerbates the excessive length of hamstrings </a:t>
            </a:r>
          </a:p>
          <a:p>
            <a:pPr>
              <a:buFontTx/>
              <a:buChar char="-"/>
            </a:pPr>
            <a:r>
              <a:rPr lang="en-US" dirty="0"/>
              <a:t>Result  - Additional hip flexion, anterior pelvic tilt and lumbar lordosis</a:t>
            </a:r>
          </a:p>
        </p:txBody>
      </p:sp>
    </p:spTree>
    <p:extLst>
      <p:ext uri="{BB962C8B-B14F-4D97-AF65-F5344CB8AC3E}">
        <p14:creationId xmlns:p14="http://schemas.microsoft.com/office/powerpoint/2010/main" xmlns="" val="11315587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Every 1 deg. of excessive pelvic lordosis – 2 deg. increase in knee flexion</a:t>
            </a:r>
          </a:p>
          <a:p>
            <a:pPr marL="0" indent="0">
              <a:buNone/>
            </a:pPr>
            <a:endParaRPr lang="en-US" dirty="0"/>
          </a:p>
          <a:p>
            <a:pPr marL="0" indent="0">
              <a:buNone/>
            </a:pPr>
            <a:r>
              <a:rPr lang="en-US" dirty="0"/>
              <a:t>A hamstring shift of &gt; 20 deg. – indicates </a:t>
            </a:r>
          </a:p>
          <a:p>
            <a:pPr>
              <a:buFontTx/>
              <a:buChar char="-"/>
            </a:pPr>
            <a:r>
              <a:rPr lang="en-US" dirty="0"/>
              <a:t>excessive anterior tilt [tight hip flexor]</a:t>
            </a:r>
          </a:p>
          <a:p>
            <a:pPr>
              <a:buFontTx/>
              <a:buChar char="-"/>
            </a:pPr>
            <a:r>
              <a:rPr lang="en-US" dirty="0"/>
              <a:t>excessive anterior tilt [Weak abdominals]</a:t>
            </a:r>
          </a:p>
          <a:p>
            <a:pPr>
              <a:buFontTx/>
              <a:buChar char="-"/>
            </a:pPr>
            <a:r>
              <a:rPr lang="en-US" dirty="0"/>
              <a:t>excessive anterior tilt [Weak hip extensors]</a:t>
            </a:r>
          </a:p>
        </p:txBody>
      </p:sp>
    </p:spTree>
    <p:extLst>
      <p:ext uri="{BB962C8B-B14F-4D97-AF65-F5344CB8AC3E}">
        <p14:creationId xmlns:p14="http://schemas.microsoft.com/office/powerpoint/2010/main" xmlns="" val="32347730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Normal popliteal angle measurement for  - 5-18 yr. old – 0 – 49 deg. (mean 26 deg.)</a:t>
            </a:r>
          </a:p>
          <a:p>
            <a:endParaRPr lang="en-US" dirty="0"/>
          </a:p>
          <a:p>
            <a:r>
              <a:rPr lang="en-US" dirty="0"/>
              <a:t>50 deg. popliteal angle would be considered as mild deviation</a:t>
            </a:r>
          </a:p>
        </p:txBody>
      </p:sp>
    </p:spTree>
    <p:extLst>
      <p:ext uri="{BB962C8B-B14F-4D97-AF65-F5344CB8AC3E}">
        <p14:creationId xmlns:p14="http://schemas.microsoft.com/office/powerpoint/2010/main" xmlns="" val="25715735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Bone deformity</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6390271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Femoral anteversion</a:t>
            </a:r>
          </a:p>
        </p:txBody>
      </p:sp>
      <p:sp>
        <p:nvSpPr>
          <p:cNvPr id="5" name="Content Placeholder 4"/>
          <p:cNvSpPr>
            <a:spLocks noGrp="1"/>
          </p:cNvSpPr>
          <p:nvPr>
            <p:ph idx="1"/>
          </p:nvPr>
        </p:nvSpPr>
        <p:spPr/>
        <p:txBody>
          <a:bodyPr/>
          <a:lstStyle/>
          <a:p>
            <a:r>
              <a:rPr lang="en-US" dirty="0"/>
              <a:t>Relationship between the axis of the femoral neck and the femoral condyles in the transverse plane</a:t>
            </a:r>
          </a:p>
          <a:p>
            <a:endParaRPr lang="en-US" dirty="0"/>
          </a:p>
          <a:p>
            <a:r>
              <a:rPr lang="en-US" dirty="0"/>
              <a:t>Femoral anteversion is reported as the difference between the tibia and the vertical</a:t>
            </a:r>
          </a:p>
        </p:txBody>
      </p:sp>
    </p:spTree>
    <p:extLst>
      <p:ext uri="{BB962C8B-B14F-4D97-AF65-F5344CB8AC3E}">
        <p14:creationId xmlns:p14="http://schemas.microsoft.com/office/powerpoint/2010/main" xmlns="" val="34248058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057400" y="762000"/>
            <a:ext cx="3642484" cy="56729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3367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01" y="1600200"/>
            <a:ext cx="2700337" cy="39777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27600" y="1600200"/>
            <a:ext cx="2646362" cy="3965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848600" y="1612900"/>
            <a:ext cx="2633662" cy="3939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61660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Tibial torsion </a:t>
            </a:r>
          </a:p>
        </p:txBody>
      </p:sp>
      <p:sp>
        <p:nvSpPr>
          <p:cNvPr id="3" name="Content Placeholder 2"/>
          <p:cNvSpPr>
            <a:spLocks noGrp="1"/>
          </p:cNvSpPr>
          <p:nvPr>
            <p:ph idx="1"/>
          </p:nvPr>
        </p:nvSpPr>
        <p:spPr/>
        <p:txBody>
          <a:bodyPr>
            <a:normAutofit/>
          </a:bodyPr>
          <a:lstStyle/>
          <a:p>
            <a:r>
              <a:rPr lang="en-US" dirty="0"/>
              <a:t>Thigh-foot angle - most reliable because it is most commonly used </a:t>
            </a:r>
          </a:p>
          <a:p>
            <a:endParaRPr lang="en-US" dirty="0"/>
          </a:p>
          <a:p>
            <a:r>
              <a:rPr lang="en-US" dirty="0"/>
              <a:t>It is difficult to standardize foot alignment, and foot deformities are common in children with CP</a:t>
            </a:r>
          </a:p>
          <a:p>
            <a:endParaRPr lang="en-US" dirty="0"/>
          </a:p>
          <a:p>
            <a:r>
              <a:rPr lang="en-US" dirty="0"/>
              <a:t>Through knee joint transverse plane rotation can also be inadvertently introduced. </a:t>
            </a:r>
          </a:p>
        </p:txBody>
      </p:sp>
    </p:spTree>
    <p:extLst>
      <p:ext uri="{BB962C8B-B14F-4D97-AF65-F5344CB8AC3E}">
        <p14:creationId xmlns:p14="http://schemas.microsoft.com/office/powerpoint/2010/main" xmlns="" val="17069709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7839212" y="685801"/>
            <a:ext cx="2828789" cy="51332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Placeholder 4"/>
          <p:cNvSpPr>
            <a:spLocks noGrp="1"/>
          </p:cNvSpPr>
          <p:nvPr>
            <p:ph type="body" sz="half" idx="2"/>
          </p:nvPr>
        </p:nvSpPr>
        <p:spPr>
          <a:xfrm>
            <a:off x="838200" y="457200"/>
            <a:ext cx="5486400" cy="6096000"/>
          </a:xfrm>
        </p:spPr>
        <p:txBody>
          <a:bodyPr>
            <a:noAutofit/>
          </a:bodyPr>
          <a:lstStyle/>
          <a:p>
            <a:r>
              <a:rPr lang="en-US" sz="2800" dirty="0"/>
              <a:t>Flex the knee to 90°, </a:t>
            </a:r>
          </a:p>
          <a:p>
            <a:endParaRPr lang="en-US" sz="2800" dirty="0"/>
          </a:p>
          <a:p>
            <a:r>
              <a:rPr lang="en-US" sz="2800" dirty="0"/>
              <a:t>Position the hind foot vertically, </a:t>
            </a:r>
          </a:p>
          <a:p>
            <a:endParaRPr lang="en-US" sz="2800" dirty="0"/>
          </a:p>
          <a:p>
            <a:r>
              <a:rPr lang="en-US" sz="2800" dirty="0" err="1"/>
              <a:t>Dorsiflex</a:t>
            </a:r>
            <a:r>
              <a:rPr lang="en-US" sz="2800" dirty="0"/>
              <a:t> the ankle to 90° with the foot in </a:t>
            </a:r>
            <a:r>
              <a:rPr lang="en-US" sz="2800" dirty="0" err="1"/>
              <a:t>subtalar</a:t>
            </a:r>
            <a:r>
              <a:rPr lang="en-US" sz="2800" dirty="0"/>
              <a:t> neutral position </a:t>
            </a:r>
          </a:p>
          <a:p>
            <a:endParaRPr lang="en-US" sz="2800" dirty="0"/>
          </a:p>
          <a:p>
            <a:r>
              <a:rPr lang="en-US" sz="2800" dirty="0"/>
              <a:t>Place the proximal arm of the goniometer along posterior axis of femur and the distal arm along the bisector of the </a:t>
            </a:r>
            <a:r>
              <a:rPr lang="en-US" sz="2800" dirty="0" err="1"/>
              <a:t>hindfoot</a:t>
            </a:r>
            <a:r>
              <a:rPr lang="en-US" sz="2800" dirty="0"/>
              <a:t> and the point between the second and third metatarsal heads</a:t>
            </a:r>
          </a:p>
          <a:p>
            <a:endParaRPr lang="en-US" sz="2800" dirty="0"/>
          </a:p>
          <a:p>
            <a:endParaRPr lang="en-US" sz="2800" dirty="0"/>
          </a:p>
        </p:txBody>
      </p:sp>
    </p:spTree>
    <p:extLst>
      <p:ext uri="{BB962C8B-B14F-4D97-AF65-F5344CB8AC3E}">
        <p14:creationId xmlns:p14="http://schemas.microsoft.com/office/powerpoint/2010/main" xmlns="" val="167452008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273051"/>
            <a:ext cx="8001000" cy="1174750"/>
          </a:xfrm>
        </p:spPr>
        <p:txBody>
          <a:bodyPr/>
          <a:lstStyle/>
          <a:p>
            <a:pPr marL="0" indent="0">
              <a:buNone/>
            </a:pPr>
            <a:r>
              <a:rPr lang="en-US" dirty="0"/>
              <a:t>Used in cases of rigid foot deformity</a:t>
            </a:r>
          </a:p>
        </p:txBody>
      </p:sp>
      <p:sp>
        <p:nvSpPr>
          <p:cNvPr id="4" name="Text Placeholder 3"/>
          <p:cNvSpPr>
            <a:spLocks noGrp="1"/>
          </p:cNvSpPr>
          <p:nvPr>
            <p:ph type="body" sz="half" idx="2"/>
          </p:nvPr>
        </p:nvSpPr>
        <p:spPr>
          <a:xfrm>
            <a:off x="5410200" y="1676401"/>
            <a:ext cx="4724400" cy="4995863"/>
          </a:xfrm>
        </p:spPr>
        <p:txBody>
          <a:bodyPr>
            <a:normAutofit/>
          </a:bodyPr>
          <a:lstStyle/>
          <a:p>
            <a:r>
              <a:rPr lang="en-US" sz="2400" dirty="0"/>
              <a:t>With the knee fully extended in the supine position rotate the thigh segment until the medial and lateral femoral condyles are horizontal. </a:t>
            </a:r>
          </a:p>
          <a:p>
            <a:endParaRPr lang="en-US" sz="2400" dirty="0"/>
          </a:p>
          <a:p>
            <a:r>
              <a:rPr lang="en-US" sz="2400" dirty="0"/>
              <a:t>Mark the midpoints of the medial and lateral malleolus</a:t>
            </a:r>
          </a:p>
          <a:p>
            <a:endParaRPr lang="en-US" sz="2400" dirty="0"/>
          </a:p>
          <a:p>
            <a:r>
              <a:rPr lang="en-US" sz="2400" dirty="0"/>
              <a:t>Using a goniometer measure the angle between the bimalleolar axis and the condylar axis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62100" y="2971800"/>
            <a:ext cx="3626840"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5754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3"/>
          <p:cNvSpPr>
            <a:spLocks noGrp="1"/>
          </p:cNvSpPr>
          <p:nvPr>
            <p:ph type="sldNum" sz="quarter" idx="12"/>
          </p:nvPr>
        </p:nvSpPr>
        <p:spPr/>
        <p:txBody>
          <a:bodyPr/>
          <a:lstStyle/>
          <a:p>
            <a:fld id="{54F42688-59C6-4C57-9C05-CAB5DF63F456}" type="slidenum">
              <a:rPr lang="en-GB"/>
              <a:pPr/>
              <a:t>12</a:t>
            </a:fld>
            <a:endParaRPr lang="en-GB"/>
          </a:p>
        </p:txBody>
      </p:sp>
      <p:graphicFrame>
        <p:nvGraphicFramePr>
          <p:cNvPr id="440371" name="Group 51"/>
          <p:cNvGraphicFramePr>
            <a:graphicFrameLocks noGrp="1"/>
          </p:cNvGraphicFramePr>
          <p:nvPr>
            <p:extLst>
              <p:ext uri="{D42A27DB-BD31-4B8C-83A1-F6EECF244321}">
                <p14:modId xmlns:p14="http://schemas.microsoft.com/office/powerpoint/2010/main" xmlns="" val="4113311418"/>
              </p:ext>
            </p:extLst>
          </p:nvPr>
        </p:nvGraphicFramePr>
        <p:xfrm>
          <a:off x="1524000" y="1196975"/>
          <a:ext cx="9144000" cy="8842052"/>
        </p:xfrm>
        <a:graphic>
          <a:graphicData uri="http://schemas.openxmlformats.org/drawingml/2006/table">
            <a:tbl>
              <a:tblPr/>
              <a:tblGrid>
                <a:gridCol w="2199794">
                  <a:extLst>
                    <a:ext uri="{9D8B030D-6E8A-4147-A177-3AD203B41FA5}">
                      <a16:colId xmlns:a16="http://schemas.microsoft.com/office/drawing/2014/main" xmlns="" val="20000"/>
                    </a:ext>
                  </a:extLst>
                </a:gridCol>
                <a:gridCol w="3414633">
                  <a:extLst>
                    <a:ext uri="{9D8B030D-6E8A-4147-A177-3AD203B41FA5}">
                      <a16:colId xmlns:a16="http://schemas.microsoft.com/office/drawing/2014/main" xmlns="" val="20001"/>
                    </a:ext>
                  </a:extLst>
                </a:gridCol>
                <a:gridCol w="3529573">
                  <a:extLst>
                    <a:ext uri="{9D8B030D-6E8A-4147-A177-3AD203B41FA5}">
                      <a16:colId xmlns:a16="http://schemas.microsoft.com/office/drawing/2014/main" xmlns="" val="20002"/>
                    </a:ext>
                  </a:extLst>
                </a:gridCol>
              </a:tblGrid>
              <a:tr h="37216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rPr>
                        <a:t>ICF components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Arial" charset="0"/>
                        </a:rPr>
                        <a:t>Variables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Arial" charset="0"/>
                        </a:rPr>
                        <a:t>Measures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5585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outerShdw blurRad="38100" dist="38100" dir="2700000" algn="tl">
                              <a:srgbClr val="C0C0C0"/>
                            </a:outerShdw>
                          </a:effectLst>
                          <a:latin typeface="Arial Black" pitchFamily="34" charset="0"/>
                        </a:rPr>
                        <a:t>Body Functions &amp; Structures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nb-NO" sz="1800" b="0" i="0" u="none" strike="noStrike" cap="none" normalizeH="0" baseline="0" dirty="0">
                          <a:ln>
                            <a:noFill/>
                          </a:ln>
                          <a:solidFill>
                            <a:srgbClr val="FF0000"/>
                          </a:solidFill>
                          <a:effectLst/>
                          <a:latin typeface="Arial" charset="0"/>
                        </a:rPr>
                        <a:t>M</a:t>
                      </a:r>
                      <a:r>
                        <a:rPr kumimoji="0" lang="en-GB" sz="1800" b="0" i="0" u="none" strike="noStrike" cap="none" normalizeH="0" baseline="0" dirty="0">
                          <a:ln>
                            <a:noFill/>
                          </a:ln>
                          <a:solidFill>
                            <a:srgbClr val="FF0000"/>
                          </a:solidFill>
                          <a:effectLst/>
                          <a:latin typeface="Arial" charset="0"/>
                        </a:rPr>
                        <a:t>uscle tone</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rgbClr val="FF0000"/>
                          </a:solidFill>
                          <a:effectLst/>
                          <a:latin typeface="Arial" charset="0"/>
                        </a:rPr>
                        <a:t>Range of motion</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rgbClr val="FF0000"/>
                          </a:solidFill>
                          <a:effectLst/>
                          <a:latin typeface="Arial" charset="0"/>
                        </a:rPr>
                        <a:t>Selective motor control</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rgbClr val="FF0000"/>
                          </a:solidFill>
                          <a:effectLst/>
                          <a:latin typeface="Arial" charset="0"/>
                        </a:rPr>
                        <a:t>Strength</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endParaRPr kumimoji="0" 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Energy expenditure</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endParaRPr kumimoji="0" 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endParaRPr kumimoji="0" 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Fatigue </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Endurance </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endParaRPr kumimoji="0" 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Pain </a:t>
                      </a:r>
                      <a:endParaRPr kumimoji="0" lang="en-GB"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Modified Ashworth scale</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Tardieu scale</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Goniometry</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Selective Motor Control  scale</a:t>
                      </a:r>
                    </a:p>
                    <a:p>
                      <a:pPr marL="117475" marR="0" lvl="0" indent="-117475"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Functional strength testing , MMT, Dynamometer, Isokinetic</a:t>
                      </a:r>
                    </a:p>
                    <a:p>
                      <a:pPr marL="117475" marR="0" lvl="0" indent="-117475"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 PCI and Oxygen consumption</a:t>
                      </a:r>
                    </a:p>
                    <a:p>
                      <a:pPr marL="117475" marR="0" lvl="0" indent="-117475"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endParaRPr kumimoji="0" lang="en-US" sz="1800" b="0" i="0" u="none" strike="noStrike" cap="none" normalizeH="0" baseline="0" dirty="0">
                        <a:ln>
                          <a:noFill/>
                        </a:ln>
                        <a:solidFill>
                          <a:schemeClr val="tx1"/>
                        </a:solidFill>
                        <a:effectLst/>
                        <a:latin typeface="Arial" charset="0"/>
                      </a:endParaRPr>
                    </a:p>
                    <a:p>
                      <a:pPr marL="117475" marR="0" lvl="0" indent="-117475"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endParaRPr kumimoji="0" lang="en-US" sz="1800" b="0" i="0" u="none" strike="noStrike" cap="none" normalizeH="0" baseline="0" dirty="0">
                        <a:ln>
                          <a:noFill/>
                        </a:ln>
                        <a:solidFill>
                          <a:schemeClr val="tx1"/>
                        </a:solidFill>
                        <a:effectLst/>
                        <a:latin typeface="Arial" charset="0"/>
                      </a:endParaRPr>
                    </a:p>
                    <a:p>
                      <a:pPr marL="117475" marR="0" lvl="0" indent="-117475"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MDFS (PedsQL)</a:t>
                      </a:r>
                    </a:p>
                    <a:p>
                      <a:pPr marL="117475" marR="0" lvl="0" indent="-117475"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Distance covered , No. of repetitions</a:t>
                      </a:r>
                    </a:p>
                    <a:p>
                      <a:pPr marL="117475" marR="0" lvl="0" indent="-117475"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VAS, </a:t>
                      </a:r>
                      <a:endParaRPr kumimoji="0" lang="en-GB"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6780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outerShdw blurRad="38100" dist="38100" dir="2700000" algn="tl">
                              <a:srgbClr val="C0C0C0"/>
                            </a:outerShdw>
                          </a:effectLst>
                          <a:latin typeface="Arial Black" pitchFamily="34" charset="0"/>
                        </a:rPr>
                        <a:t>Activities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dirty="0">
                        <a:ln>
                          <a:noFill/>
                        </a:ln>
                        <a:solidFill>
                          <a:schemeClr val="tx1"/>
                        </a:solidFill>
                        <a:effectLst>
                          <a:outerShdw blurRad="38100" dist="38100" dir="2700000" algn="tl">
                            <a:srgbClr val="C0C0C0"/>
                          </a:outerShdw>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tab pos="95250" algn="l"/>
                          <a:tab pos="171450" algn="l"/>
                          <a:tab pos="285750" algn="l"/>
                          <a:tab pos="476250" algn="l"/>
                        </a:tabLst>
                      </a:pPr>
                      <a:r>
                        <a:rPr kumimoji="0" lang="en-GB" sz="1800" b="0" i="0" u="none" strike="noStrike" cap="none" normalizeH="0" baseline="0" dirty="0">
                          <a:ln>
                            <a:noFill/>
                          </a:ln>
                          <a:solidFill>
                            <a:schemeClr val="tx1"/>
                          </a:solidFill>
                          <a:effectLst/>
                          <a:latin typeface="Arial" charset="0"/>
                        </a:rPr>
                        <a:t>Capacity to perform daily </a:t>
                      </a:r>
                      <a:r>
                        <a:rPr kumimoji="0" lang="nb-NO" sz="1800" b="0" i="0" u="none" strike="noStrike" cap="none" normalizeH="0" baseline="0" dirty="0">
                          <a:ln>
                            <a:noFill/>
                          </a:ln>
                          <a:solidFill>
                            <a:schemeClr val="tx1"/>
                          </a:solidFill>
                          <a:effectLst/>
                          <a:latin typeface="Arial" charset="0"/>
                        </a:rPr>
                        <a:t>                  </a:t>
                      </a:r>
                      <a:r>
                        <a:rPr kumimoji="0" lang="en-GB" sz="1800" b="0" i="0" u="none" strike="noStrike" cap="none" normalizeH="0" baseline="0" dirty="0">
                          <a:ln>
                            <a:noFill/>
                          </a:ln>
                          <a:solidFill>
                            <a:schemeClr val="tx1"/>
                          </a:solidFill>
                          <a:effectLst/>
                          <a:latin typeface="Arial" charset="0"/>
                        </a:rPr>
                        <a:t>activities </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tab pos="95250" algn="l"/>
                          <a:tab pos="171450" algn="l"/>
                          <a:tab pos="285750" algn="l"/>
                          <a:tab pos="476250" algn="l"/>
                        </a:tabLst>
                      </a:pPr>
                      <a:r>
                        <a:rPr kumimoji="0" lang="en-US" sz="1800" b="0" i="0" u="none" strike="noStrike" cap="none" normalizeH="0" baseline="0" dirty="0">
                          <a:ln>
                            <a:noFill/>
                          </a:ln>
                          <a:solidFill>
                            <a:schemeClr val="tx1"/>
                          </a:solidFill>
                          <a:effectLst/>
                          <a:latin typeface="Arial" charset="0"/>
                        </a:rPr>
                        <a:t>Performance  </a:t>
                      </a:r>
                      <a:endParaRPr kumimoji="0" lang="en-GB"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PEDI; Functional Skills scale, GMFM-66</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PODCI</a:t>
                      </a:r>
                      <a:endParaRPr kumimoji="0" lang="en-GB"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endParaRPr kumimoji="0" lang="en-GB"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408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outerShdw blurRad="38100" dist="38100" dir="2700000" algn="tl">
                              <a:srgbClr val="C0C0C0"/>
                            </a:outerShdw>
                          </a:effectLst>
                          <a:latin typeface="Arial Black" pitchFamily="34" charset="0"/>
                        </a:rPr>
                        <a:t>Participation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Performance in daily life activities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LIFE- H, IADL,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1582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outerShdw blurRad="38100" dist="38100" dir="2700000" algn="tl">
                              <a:srgbClr val="C0C0C0"/>
                            </a:outerShdw>
                          </a:effectLst>
                          <a:latin typeface="Arial Black" pitchFamily="34" charset="0"/>
                        </a:rPr>
                        <a:t>Environmental Factors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tab pos="95250" algn="l"/>
                        </a:tabLst>
                      </a:pPr>
                      <a:r>
                        <a:rPr kumimoji="0" lang="en-GB" sz="1800" b="0" i="0" u="none" strike="noStrike" cap="none" normalizeH="0" baseline="0" dirty="0">
                          <a:ln>
                            <a:noFill/>
                          </a:ln>
                          <a:solidFill>
                            <a:schemeClr val="tx1"/>
                          </a:solidFill>
                          <a:effectLst/>
                          <a:latin typeface="Arial" charset="0"/>
                        </a:rPr>
                        <a:t>Type and extent of </a:t>
                      </a:r>
                      <a:r>
                        <a:rPr kumimoji="0" lang="nb-NO" sz="1800" b="0" i="0" u="none" strike="noStrike" cap="none" normalizeH="0" baseline="0" dirty="0">
                          <a:ln>
                            <a:noFill/>
                          </a:ln>
                          <a:solidFill>
                            <a:schemeClr val="tx1"/>
                          </a:solidFill>
                          <a:effectLst/>
                          <a:latin typeface="Arial" charset="0"/>
                        </a:rPr>
                        <a:t>               </a:t>
                      </a:r>
                      <a:r>
                        <a:rPr kumimoji="0" lang="en-GB" sz="1800" b="0" i="0" u="none" strike="noStrike" cap="none" normalizeH="0" baseline="0" dirty="0">
                          <a:ln>
                            <a:noFill/>
                          </a:ln>
                          <a:solidFill>
                            <a:schemeClr val="tx1"/>
                          </a:solidFill>
                          <a:effectLst/>
                          <a:latin typeface="Arial" charset="0"/>
                        </a:rPr>
                        <a:t>modifications</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tab pos="95250" algn="l"/>
                        </a:tabLst>
                      </a:pPr>
                      <a:r>
                        <a:rPr kumimoji="0" lang="en-GB" sz="1800" b="0" i="0" u="none" strike="noStrike" cap="none" normalizeH="0" baseline="0" dirty="0">
                          <a:ln>
                            <a:noFill/>
                          </a:ln>
                          <a:solidFill>
                            <a:schemeClr val="tx1"/>
                          </a:solidFill>
                          <a:effectLst/>
                          <a:latin typeface="Arial" charset="0"/>
                        </a:rPr>
                        <a:t>Impact of modifications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PEDI: Modifications scale</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endParaRPr kumimoji="0" lang="en-GB"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err="1">
                          <a:ln>
                            <a:noFill/>
                          </a:ln>
                          <a:solidFill>
                            <a:schemeClr val="tx1"/>
                          </a:solidFill>
                          <a:effectLst/>
                          <a:latin typeface="Arial" charset="0"/>
                        </a:rPr>
                        <a:t>Likert</a:t>
                      </a:r>
                      <a:r>
                        <a:rPr kumimoji="0" lang="en-GB" sz="1800" b="0" i="0" u="none" strike="noStrike" cap="none" normalizeH="0" baseline="0" dirty="0">
                          <a:ln>
                            <a:noFill/>
                          </a:ln>
                          <a:solidFill>
                            <a:schemeClr val="tx1"/>
                          </a:solidFill>
                          <a:effectLst/>
                          <a:latin typeface="Arial" charset="0"/>
                        </a:rPr>
                        <a:t> scale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660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outerShdw blurRad="38100" dist="38100" dir="2700000" algn="tl">
                              <a:srgbClr val="C0C0C0"/>
                            </a:outerShdw>
                          </a:effectLst>
                          <a:latin typeface="Arial Black" pitchFamily="34" charset="0"/>
                        </a:rPr>
                        <a:t>Personal Factors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rgbClr val="C00000"/>
                        </a:buClr>
                        <a:buSzTx/>
                        <a:buFont typeface="Wingdings" pitchFamily="2" charset="2"/>
                        <a:buChar char="§"/>
                        <a:tabLst/>
                      </a:pPr>
                      <a:r>
                        <a:rPr kumimoji="0" lang="en-GB" sz="2000" b="0" i="0" u="none" strike="noStrike" cap="none" normalizeH="0" baseline="0">
                          <a:ln>
                            <a:noFill/>
                          </a:ln>
                          <a:solidFill>
                            <a:schemeClr val="tx1"/>
                          </a:solidFill>
                          <a:effectLst/>
                          <a:latin typeface="Arial" charset="0"/>
                        </a:rPr>
                        <a:t>Gestational age</a:t>
                      </a:r>
                    </a:p>
                    <a:p>
                      <a:pPr marL="0" marR="0" lvl="0" indent="0" algn="l" defTabSz="914400" rtl="0" eaLnBrk="0" fontAlgn="base" latinLnBrk="0" hangingPunct="0">
                        <a:lnSpc>
                          <a:spcPct val="80000"/>
                        </a:lnSpc>
                        <a:spcBef>
                          <a:spcPct val="20000"/>
                        </a:spcBef>
                        <a:spcAft>
                          <a:spcPct val="0"/>
                        </a:spcAft>
                        <a:buClr>
                          <a:srgbClr val="C00000"/>
                        </a:buClr>
                        <a:buSzTx/>
                        <a:buFont typeface="Wingdings" pitchFamily="2" charset="2"/>
                        <a:buChar char="§"/>
                        <a:tabLst/>
                      </a:pPr>
                      <a:r>
                        <a:rPr kumimoji="0" lang="en-GB" sz="2000" b="0" i="0" u="none" strike="noStrike" cap="none" normalizeH="0" baseline="0">
                          <a:ln>
                            <a:noFill/>
                          </a:ln>
                          <a:solidFill>
                            <a:schemeClr val="tx1"/>
                          </a:solidFill>
                          <a:effectLst/>
                          <a:latin typeface="Arial" charset="0"/>
                        </a:rPr>
                        <a: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Questionnaire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440352" name="Text Box 32"/>
          <p:cNvSpPr txBox="1">
            <a:spLocks noChangeArrowheads="1"/>
          </p:cNvSpPr>
          <p:nvPr/>
        </p:nvSpPr>
        <p:spPr bwMode="auto">
          <a:xfrm>
            <a:off x="1981200" y="228601"/>
            <a:ext cx="8153400" cy="584775"/>
          </a:xfrm>
          <a:prstGeom prst="rect">
            <a:avLst/>
          </a:prstGeom>
          <a:noFill/>
          <a:ln w="25400" algn="ctr">
            <a:noFill/>
            <a:miter lim="800000"/>
            <a:headEnd/>
            <a:tailEnd/>
          </a:ln>
          <a:effectLst/>
        </p:spPr>
        <p:txBody>
          <a:bodyPr wrap="square">
            <a:spAutoFit/>
          </a:bodyPr>
          <a:lstStyle/>
          <a:p>
            <a:pPr algn="ctr" eaLnBrk="1" hangingPunct="1"/>
            <a:r>
              <a:rPr lang="en-GB" sz="3200" dirty="0">
                <a:effectLst>
                  <a:outerShdw blurRad="38100" dist="38100" dir="2700000" algn="tl">
                    <a:srgbClr val="C0C0C0"/>
                  </a:outerShdw>
                </a:effectLst>
                <a:latin typeface="Arial Black" pitchFamily="34" charset="0"/>
              </a:rPr>
              <a:t>ICF components and measures</a:t>
            </a:r>
            <a:endParaRPr lang="en-GB" sz="4400" dirty="0">
              <a:effectLst>
                <a:outerShdw blurRad="38100" dist="38100" dir="2700000" algn="tl">
                  <a:srgbClr val="C0C0C0"/>
                </a:outerShdw>
              </a:effectLst>
              <a:latin typeface="Arial Black" pitchFamily="34" charset="0"/>
            </a:endParaRPr>
          </a:p>
        </p:txBody>
      </p:sp>
    </p:spTree>
    <p:extLst>
      <p:ext uri="{BB962C8B-B14F-4D97-AF65-F5344CB8AC3E}">
        <p14:creationId xmlns:p14="http://schemas.microsoft.com/office/powerpoint/2010/main" xmlns="" val="275738197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09800" y="273051"/>
            <a:ext cx="8001000" cy="869950"/>
          </a:xfrm>
        </p:spPr>
        <p:txBody>
          <a:bodyPr/>
          <a:lstStyle/>
          <a:p>
            <a:pPr marL="0" indent="0">
              <a:buNone/>
            </a:pPr>
            <a:r>
              <a:rPr lang="en-US" dirty="0"/>
              <a:t>Second toe test</a:t>
            </a:r>
          </a:p>
        </p:txBody>
      </p:sp>
      <p:sp>
        <p:nvSpPr>
          <p:cNvPr id="7" name="Text Placeholder 6"/>
          <p:cNvSpPr>
            <a:spLocks noGrp="1"/>
          </p:cNvSpPr>
          <p:nvPr>
            <p:ph type="body" sz="half" idx="2"/>
          </p:nvPr>
        </p:nvSpPr>
        <p:spPr>
          <a:xfrm>
            <a:off x="5867400" y="1066801"/>
            <a:ext cx="4572000" cy="5681663"/>
          </a:xfrm>
        </p:spPr>
        <p:txBody>
          <a:bodyPr>
            <a:noAutofit/>
          </a:bodyPr>
          <a:lstStyle/>
          <a:p>
            <a:r>
              <a:rPr lang="en-US" sz="2400" dirty="0"/>
              <a:t>External </a:t>
            </a:r>
            <a:r>
              <a:rPr lang="en-US" sz="2400" dirty="0" err="1"/>
              <a:t>tibial</a:t>
            </a:r>
            <a:r>
              <a:rPr lang="en-US" sz="2400" dirty="0"/>
              <a:t> torsion leads to an outwardly pointed foot when the patient is relaxed in the prone position with the knee fully extended</a:t>
            </a:r>
          </a:p>
          <a:p>
            <a:endParaRPr lang="en-US" sz="2400" dirty="0"/>
          </a:p>
          <a:p>
            <a:r>
              <a:rPr lang="en-US" sz="2400" dirty="0"/>
              <a:t> Rotate the leg to position the second toe pointing directly toward the floor (in this case requiring internal hip rotation)</a:t>
            </a:r>
          </a:p>
          <a:p>
            <a:endParaRPr lang="en-US" sz="2400" dirty="0"/>
          </a:p>
          <a:p>
            <a:r>
              <a:rPr lang="en-US" sz="2400" dirty="0"/>
              <a:t>Hold the thigh in this position (preventing internal or external hip rotation) as the knee is flexed</a:t>
            </a:r>
          </a:p>
          <a:p>
            <a:endParaRPr lang="en-US" sz="2400" dirty="0"/>
          </a:p>
          <a:p>
            <a:r>
              <a:rPr lang="en-US" sz="2400" dirty="0"/>
              <a:t>Measure the angle from vertical</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62100" y="2209800"/>
            <a:ext cx="4183154" cy="467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11234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Patella Alta and knee extensor deficiency</a:t>
            </a:r>
          </a:p>
        </p:txBody>
      </p:sp>
      <p:sp>
        <p:nvSpPr>
          <p:cNvPr id="6" name="Content Placeholder 5"/>
          <p:cNvSpPr>
            <a:spLocks noGrp="1"/>
          </p:cNvSpPr>
          <p:nvPr>
            <p:ph idx="1"/>
          </p:nvPr>
        </p:nvSpPr>
        <p:spPr/>
        <p:txBody>
          <a:bodyPr>
            <a:normAutofit/>
          </a:bodyPr>
          <a:lstStyle/>
          <a:p>
            <a:r>
              <a:rPr lang="en-US" dirty="0"/>
              <a:t>Patella </a:t>
            </a:r>
            <a:r>
              <a:rPr lang="en-US" dirty="0" err="1"/>
              <a:t>alta</a:t>
            </a:r>
            <a:r>
              <a:rPr lang="en-US" dirty="0"/>
              <a:t> occurs to chronic excessive knee extensor forces of rectus femoris spasticity and crouch gait</a:t>
            </a:r>
          </a:p>
          <a:p>
            <a:endParaRPr lang="en-US" dirty="0"/>
          </a:p>
          <a:p>
            <a:r>
              <a:rPr lang="en-US" dirty="0"/>
              <a:t>Extensor lag is measured with the patient positioned supine (to relax the hamstrings), and the leg flexed at the knee over the end of the examination table</a:t>
            </a:r>
          </a:p>
        </p:txBody>
      </p:sp>
    </p:spTree>
    <p:extLst>
      <p:ext uri="{BB962C8B-B14F-4D97-AF65-F5344CB8AC3E}">
        <p14:creationId xmlns:p14="http://schemas.microsoft.com/office/powerpoint/2010/main" xmlns="" val="16132098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SAROMM</a:t>
            </a:r>
          </a:p>
        </p:txBody>
      </p:sp>
      <p:sp>
        <p:nvSpPr>
          <p:cNvPr id="6" name="Content Placeholder 5"/>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xmlns="" val="41252796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Activity capacity measurement - GMFM</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34566452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motor function </a:t>
            </a:r>
          </a:p>
        </p:txBody>
      </p:sp>
      <p:sp>
        <p:nvSpPr>
          <p:cNvPr id="3" name="Content Placeholder 2"/>
          <p:cNvSpPr>
            <a:spLocks noGrp="1"/>
          </p:cNvSpPr>
          <p:nvPr>
            <p:ph idx="1"/>
          </p:nvPr>
        </p:nvSpPr>
        <p:spPr/>
        <p:txBody>
          <a:bodyPr>
            <a:normAutofit/>
          </a:bodyPr>
          <a:lstStyle/>
          <a:p>
            <a:r>
              <a:rPr lang="en-US" dirty="0"/>
              <a:t>A skilled set of motor activities performed as  a part of normal developmental milestones which can be delayed or disordered </a:t>
            </a:r>
          </a:p>
          <a:p>
            <a:endParaRPr lang="en-US" dirty="0"/>
          </a:p>
          <a:p>
            <a:r>
              <a:rPr lang="en-US" dirty="0"/>
              <a:t>Ability of children to carry out activities that require large muscles or groups of muscles. Muscles or groups of muscles should act in a coordinated fashion to accomplish a movement or a series of movements</a:t>
            </a:r>
          </a:p>
        </p:txBody>
      </p:sp>
    </p:spTree>
    <p:extLst>
      <p:ext uri="{BB962C8B-B14F-4D97-AF65-F5344CB8AC3E}">
        <p14:creationId xmlns:p14="http://schemas.microsoft.com/office/powerpoint/2010/main" xmlns="" val="72497555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Fine motor function </a:t>
            </a:r>
          </a:p>
        </p:txBody>
      </p:sp>
      <p:sp>
        <p:nvSpPr>
          <p:cNvPr id="3" name="Content Placeholder 2"/>
          <p:cNvSpPr>
            <a:spLocks noGrp="1"/>
          </p:cNvSpPr>
          <p:nvPr>
            <p:ph idx="1"/>
          </p:nvPr>
        </p:nvSpPr>
        <p:spPr/>
        <p:txBody>
          <a:bodyPr/>
          <a:lstStyle/>
          <a:p>
            <a:r>
              <a:rPr lang="en-US" dirty="0"/>
              <a:t>Movements of small muscles that act in an organized and subtle fashion, for instance, the hands, feet, and muscles of the head (as in the tongue, lips, facial muscles), to accomplish more difficult and delicate tasks</a:t>
            </a:r>
          </a:p>
        </p:txBody>
      </p:sp>
    </p:spTree>
    <p:extLst>
      <p:ext uri="{BB962C8B-B14F-4D97-AF65-F5344CB8AC3E}">
        <p14:creationId xmlns:p14="http://schemas.microsoft.com/office/powerpoint/2010/main" xmlns="" val="39530188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GMFM </a:t>
            </a:r>
          </a:p>
        </p:txBody>
      </p:sp>
      <p:sp>
        <p:nvSpPr>
          <p:cNvPr id="5" name="Content Placeholder 4"/>
          <p:cNvSpPr>
            <a:spLocks noGrp="1"/>
          </p:cNvSpPr>
          <p:nvPr>
            <p:ph idx="1"/>
          </p:nvPr>
        </p:nvSpPr>
        <p:spPr/>
        <p:txBody>
          <a:bodyPr/>
          <a:lstStyle/>
          <a:p>
            <a:r>
              <a:rPr lang="en-US" dirty="0"/>
              <a:t>Clinical measure designed to evaluate change in gross motor function in children with CP</a:t>
            </a:r>
          </a:p>
          <a:p>
            <a:endParaRPr lang="en-US" dirty="0"/>
          </a:p>
          <a:p>
            <a:r>
              <a:rPr lang="en-US" dirty="0"/>
              <a:t>Set of parameters that relate to motor development </a:t>
            </a:r>
          </a:p>
          <a:p>
            <a:r>
              <a:rPr lang="en-US" dirty="0"/>
              <a:t>Many versions including a parent reported questionnaire</a:t>
            </a:r>
          </a:p>
          <a:p>
            <a:r>
              <a:rPr lang="en-US" dirty="0"/>
              <a:t>Applicable 2-18 years</a:t>
            </a:r>
          </a:p>
          <a:p>
            <a:endParaRPr lang="en-US" dirty="0"/>
          </a:p>
          <a:p>
            <a:endParaRPr lang="en-US" dirty="0"/>
          </a:p>
          <a:p>
            <a:endParaRPr lang="en-US" dirty="0"/>
          </a:p>
        </p:txBody>
      </p:sp>
    </p:spTree>
    <p:extLst>
      <p:ext uri="{BB962C8B-B14F-4D97-AF65-F5344CB8AC3E}">
        <p14:creationId xmlns:p14="http://schemas.microsoft.com/office/powerpoint/2010/main" xmlns="" val="20738449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This measure gives a numerical score and is useful as a general measure of children’s balance, motor control, and motor planning</a:t>
            </a:r>
          </a:p>
          <a:p>
            <a:endParaRPr lang="en-US" dirty="0"/>
          </a:p>
          <a:p>
            <a:r>
              <a:rPr lang="en-US" dirty="0"/>
              <a:t>Best describe gross motor function in children with cerebral palsy of varying abilities</a:t>
            </a:r>
          </a:p>
          <a:p>
            <a:endParaRPr lang="en-US" dirty="0"/>
          </a:p>
        </p:txBody>
      </p:sp>
    </p:spTree>
    <p:extLst>
      <p:ext uri="{BB962C8B-B14F-4D97-AF65-F5344CB8AC3E}">
        <p14:creationId xmlns:p14="http://schemas.microsoft.com/office/powerpoint/2010/main" xmlns="" val="237989115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Commonly used - baseline profile </a:t>
            </a:r>
          </a:p>
          <a:p>
            <a:r>
              <a:rPr lang="en-US" dirty="0"/>
              <a:t>Detect change in gross motor function</a:t>
            </a:r>
          </a:p>
          <a:p>
            <a:r>
              <a:rPr lang="en-US" dirty="0"/>
              <a:t>Correlation to muscle performance</a:t>
            </a:r>
          </a:p>
          <a:p>
            <a:r>
              <a:rPr lang="en-US" dirty="0"/>
              <a:t>Time-distance components of gait</a:t>
            </a:r>
          </a:p>
          <a:p>
            <a:endParaRPr lang="en-US" dirty="0"/>
          </a:p>
        </p:txBody>
      </p:sp>
    </p:spTree>
    <p:extLst>
      <p:ext uri="{BB962C8B-B14F-4D97-AF65-F5344CB8AC3E}">
        <p14:creationId xmlns:p14="http://schemas.microsoft.com/office/powerpoint/2010/main" xmlns="" val="42326751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frequently should the GMFM-66 be administered</a:t>
            </a:r>
            <a:endParaRPr lang="en-GB" dirty="0"/>
          </a:p>
        </p:txBody>
      </p:sp>
      <p:sp>
        <p:nvSpPr>
          <p:cNvPr id="3" name="Content Placeholder 2"/>
          <p:cNvSpPr>
            <a:spLocks noGrp="1"/>
          </p:cNvSpPr>
          <p:nvPr>
            <p:ph idx="1"/>
          </p:nvPr>
        </p:nvSpPr>
        <p:spPr>
          <a:xfrm>
            <a:off x="457200" y="1600200"/>
            <a:ext cx="10972800" cy="5029200"/>
          </a:xfrm>
        </p:spPr>
        <p:txBody>
          <a:bodyPr>
            <a:normAutofit/>
          </a:bodyPr>
          <a:lstStyle/>
          <a:p>
            <a:r>
              <a:rPr lang="en-GB" dirty="0"/>
              <a:t>Considerations </a:t>
            </a:r>
            <a:r>
              <a:rPr lang="en-US" dirty="0"/>
              <a:t>include, but are not limited to:</a:t>
            </a:r>
          </a:p>
          <a:p>
            <a:pPr>
              <a:buFontTx/>
              <a:buChar char="-"/>
            </a:pPr>
            <a:r>
              <a:rPr lang="en-US" dirty="0"/>
              <a:t>age (more frequent evaluations in younger children)</a:t>
            </a:r>
          </a:p>
          <a:p>
            <a:pPr>
              <a:buFontTx/>
              <a:buChar char="-"/>
            </a:pPr>
            <a:endParaRPr lang="en-US" dirty="0"/>
          </a:p>
          <a:p>
            <a:pPr>
              <a:buFontTx/>
              <a:buChar char="-"/>
            </a:pPr>
            <a:r>
              <a:rPr lang="en-US" dirty="0"/>
              <a:t> type and intensity of intervention over a specified period of time (pre- and post evaluations around interventions that are expected to make a difference)</a:t>
            </a:r>
          </a:p>
        </p:txBody>
      </p:sp>
      <p:sp>
        <p:nvSpPr>
          <p:cNvPr id="4" name="Slide Number Placeholder 3"/>
          <p:cNvSpPr>
            <a:spLocks noGrp="1"/>
          </p:cNvSpPr>
          <p:nvPr>
            <p:ph type="sldNum" sz="quarter" idx="12"/>
          </p:nvPr>
        </p:nvSpPr>
        <p:spPr/>
        <p:txBody>
          <a:bodyPr/>
          <a:lstStyle/>
          <a:p>
            <a:fld id="{6F3CCCAD-6BE0-4BE7-9B7A-4696ECE92010}" type="slidenum">
              <a:rPr lang="en-GB" smtClean="0"/>
              <a:pPr/>
              <a:t>129</a:t>
            </a:fld>
            <a:endParaRPr lang="en-GB"/>
          </a:p>
        </p:txBody>
      </p:sp>
    </p:spTree>
    <p:extLst>
      <p:ext uri="{BB962C8B-B14F-4D97-AF65-F5344CB8AC3E}">
        <p14:creationId xmlns:p14="http://schemas.microsoft.com/office/powerpoint/2010/main" xmlns="" val="193512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examination</a:t>
            </a:r>
          </a:p>
        </p:txBody>
      </p:sp>
      <p:sp>
        <p:nvSpPr>
          <p:cNvPr id="3" name="Content Placeholder 2"/>
          <p:cNvSpPr>
            <a:spLocks noGrp="1"/>
          </p:cNvSpPr>
          <p:nvPr>
            <p:ph idx="1"/>
          </p:nvPr>
        </p:nvSpPr>
        <p:spPr/>
        <p:txBody>
          <a:bodyPr>
            <a:normAutofit/>
          </a:bodyPr>
          <a:lstStyle/>
          <a:p>
            <a:r>
              <a:rPr lang="en-US" b="1" dirty="0"/>
              <a:t>Information collected is based on static responses </a:t>
            </a:r>
          </a:p>
          <a:p>
            <a:endParaRPr lang="en-US" dirty="0"/>
          </a:p>
          <a:p>
            <a:r>
              <a:rPr lang="en-US" dirty="0"/>
              <a:t>Whereas functional activities, such as walking, are dynamic</a:t>
            </a:r>
          </a:p>
        </p:txBody>
      </p:sp>
    </p:spTree>
    <p:extLst>
      <p:ext uri="{BB962C8B-B14F-4D97-AF65-F5344CB8AC3E}">
        <p14:creationId xmlns:p14="http://schemas.microsoft.com/office/powerpoint/2010/main" xmlns="" val="426040225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600200"/>
            <a:ext cx="11277600" cy="4800600"/>
          </a:xfrm>
        </p:spPr>
        <p:txBody>
          <a:bodyPr/>
          <a:lstStyle/>
          <a:p>
            <a:pPr>
              <a:buFontTx/>
              <a:buChar char="-"/>
            </a:pPr>
            <a:r>
              <a:rPr lang="en-US" dirty="0"/>
              <a:t>estimate of the amount of time that the child will require to learn a gross motor </a:t>
            </a:r>
            <a:r>
              <a:rPr lang="en-GB" dirty="0"/>
              <a:t>function(s)</a:t>
            </a:r>
          </a:p>
          <a:p>
            <a:pPr>
              <a:buFontTx/>
              <a:buChar char="-"/>
            </a:pPr>
            <a:endParaRPr lang="en-GB" dirty="0"/>
          </a:p>
          <a:p>
            <a:pPr>
              <a:buFontTx/>
              <a:buChar char="-"/>
            </a:pPr>
            <a:r>
              <a:rPr lang="en-US" dirty="0"/>
              <a:t>concurrent health status (evaluation around the time the child experiences other health concerns to establish the impact on gross motor function)</a:t>
            </a:r>
          </a:p>
          <a:p>
            <a:endParaRPr lang="en-GB" dirty="0"/>
          </a:p>
        </p:txBody>
      </p:sp>
      <p:sp>
        <p:nvSpPr>
          <p:cNvPr id="4" name="Slide Number Placeholder 3"/>
          <p:cNvSpPr>
            <a:spLocks noGrp="1"/>
          </p:cNvSpPr>
          <p:nvPr>
            <p:ph type="sldNum" sz="quarter" idx="12"/>
          </p:nvPr>
        </p:nvSpPr>
        <p:spPr/>
        <p:txBody>
          <a:bodyPr/>
          <a:lstStyle/>
          <a:p>
            <a:fld id="{6F3CCCAD-6BE0-4BE7-9B7A-4696ECE92010}" type="slidenum">
              <a:rPr lang="en-GB" smtClean="0"/>
              <a:pPr/>
              <a:t>130</a:t>
            </a:fld>
            <a:endParaRPr lang="en-GB"/>
          </a:p>
        </p:txBody>
      </p:sp>
    </p:spTree>
    <p:extLst>
      <p:ext uri="{BB962C8B-B14F-4D97-AF65-F5344CB8AC3E}">
        <p14:creationId xmlns:p14="http://schemas.microsoft.com/office/powerpoint/2010/main" xmlns="" val="19533671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buFontTx/>
              <a:buChar char="-"/>
            </a:pPr>
            <a:r>
              <a:rPr lang="en-US" dirty="0"/>
              <a:t>a facility’s administrative requirement for an annual evaluation</a:t>
            </a:r>
          </a:p>
          <a:p>
            <a:pPr>
              <a:buFontTx/>
              <a:buChar char="-"/>
            </a:pPr>
            <a:endParaRPr lang="en-US" dirty="0"/>
          </a:p>
          <a:p>
            <a:pPr>
              <a:buFontTx/>
              <a:buChar char="-"/>
            </a:pPr>
            <a:r>
              <a:rPr lang="en-US" dirty="0"/>
              <a:t>responsiveness of the GMFM-66</a:t>
            </a:r>
          </a:p>
          <a:p>
            <a:pPr>
              <a:buFontTx/>
              <a:buChar char="-"/>
            </a:pPr>
            <a:endParaRPr lang="en-US" dirty="0"/>
          </a:p>
          <a:p>
            <a:pPr>
              <a:buFontTx/>
              <a:buChar char="-"/>
            </a:pPr>
            <a:r>
              <a:rPr lang="en-US" dirty="0"/>
              <a:t>GMFM-66 is more sensitive to change at the extremes of the scale (i.e. for those children scoring very low and those scoring very high)</a:t>
            </a:r>
            <a:endParaRPr lang="en-GB" dirty="0"/>
          </a:p>
          <a:p>
            <a:endParaRPr lang="en-GB" dirty="0"/>
          </a:p>
        </p:txBody>
      </p:sp>
      <p:sp>
        <p:nvSpPr>
          <p:cNvPr id="4" name="Slide Number Placeholder 3"/>
          <p:cNvSpPr>
            <a:spLocks noGrp="1"/>
          </p:cNvSpPr>
          <p:nvPr>
            <p:ph type="sldNum" sz="quarter" idx="12"/>
          </p:nvPr>
        </p:nvSpPr>
        <p:spPr/>
        <p:txBody>
          <a:bodyPr/>
          <a:lstStyle/>
          <a:p>
            <a:fld id="{6F3CCCAD-6BE0-4BE7-9B7A-4696ECE92010}" type="slidenum">
              <a:rPr lang="en-GB" smtClean="0"/>
              <a:pPr/>
              <a:t>131</a:t>
            </a:fld>
            <a:endParaRPr lang="en-GB"/>
          </a:p>
        </p:txBody>
      </p:sp>
    </p:spTree>
    <p:extLst>
      <p:ext uri="{BB962C8B-B14F-4D97-AF65-F5344CB8AC3E}">
        <p14:creationId xmlns:p14="http://schemas.microsoft.com/office/powerpoint/2010/main" xmlns="" val="280474336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much improvement</a:t>
            </a:r>
          </a:p>
        </p:txBody>
      </p:sp>
      <p:sp>
        <p:nvSpPr>
          <p:cNvPr id="3" name="Content Placeholder 2"/>
          <p:cNvSpPr>
            <a:spLocks noGrp="1"/>
          </p:cNvSpPr>
          <p:nvPr>
            <p:ph idx="1"/>
          </p:nvPr>
        </p:nvSpPr>
        <p:spPr/>
        <p:txBody>
          <a:bodyPr/>
          <a:lstStyle/>
          <a:p>
            <a:r>
              <a:rPr lang="en-US" dirty="0"/>
              <a:t>The overall magnitude of change in GMFM-66 score that is considered “clinically important” has not been determined scientifically </a:t>
            </a:r>
          </a:p>
          <a:p>
            <a:endParaRPr lang="en-US" dirty="0"/>
          </a:p>
          <a:p>
            <a:r>
              <a:rPr lang="en-US" dirty="0"/>
              <a:t>But the therapist can use their clinical judgment to determine if the items showing improvement are clinically important for the child they are seeing</a:t>
            </a:r>
            <a:endParaRPr lang="en-GB" dirty="0"/>
          </a:p>
        </p:txBody>
      </p:sp>
      <p:sp>
        <p:nvSpPr>
          <p:cNvPr id="4" name="Slide Number Placeholder 3"/>
          <p:cNvSpPr>
            <a:spLocks noGrp="1"/>
          </p:cNvSpPr>
          <p:nvPr>
            <p:ph type="sldNum" sz="quarter" idx="12"/>
          </p:nvPr>
        </p:nvSpPr>
        <p:spPr/>
        <p:txBody>
          <a:bodyPr/>
          <a:lstStyle/>
          <a:p>
            <a:fld id="{6F3CCCAD-6BE0-4BE7-9B7A-4696ECE92010}" type="slidenum">
              <a:rPr lang="en-GB" smtClean="0"/>
              <a:pPr/>
              <a:t>132</a:t>
            </a:fld>
            <a:endParaRPr lang="en-GB"/>
          </a:p>
        </p:txBody>
      </p:sp>
    </p:spTree>
    <p:extLst>
      <p:ext uri="{BB962C8B-B14F-4D97-AF65-F5344CB8AC3E}">
        <p14:creationId xmlns:p14="http://schemas.microsoft.com/office/powerpoint/2010/main" xmlns="" val="195409237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07E20AB-E5DD-4EB2-9323-599CC594541F}"/>
              </a:ext>
            </a:extLst>
          </p:cNvPr>
          <p:cNvSpPr>
            <a:spLocks noGrp="1"/>
          </p:cNvSpPr>
          <p:nvPr>
            <p:ph type="title"/>
          </p:nvPr>
        </p:nvSpPr>
        <p:spPr/>
        <p:txBody>
          <a:bodyPr/>
          <a:lstStyle/>
          <a:p>
            <a:r>
              <a:rPr lang="en-IN" dirty="0"/>
              <a:t>Energy expenditure - EEI</a:t>
            </a:r>
          </a:p>
        </p:txBody>
      </p:sp>
      <p:sp>
        <p:nvSpPr>
          <p:cNvPr id="5" name="Text Placeholder 4">
            <a:extLst>
              <a:ext uri="{FF2B5EF4-FFF2-40B4-BE49-F238E27FC236}">
                <a16:creationId xmlns:a16="http://schemas.microsoft.com/office/drawing/2014/main" xmlns="" id="{5D411018-88F2-4A6D-A254-506A4B63C4EB}"/>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17889478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07E20AB-E5DD-4EB2-9323-599CC594541F}"/>
              </a:ext>
            </a:extLst>
          </p:cNvPr>
          <p:cNvSpPr>
            <a:spLocks noGrp="1"/>
          </p:cNvSpPr>
          <p:nvPr>
            <p:ph type="title"/>
          </p:nvPr>
        </p:nvSpPr>
        <p:spPr/>
        <p:txBody>
          <a:bodyPr/>
          <a:lstStyle/>
          <a:p>
            <a:r>
              <a:rPr lang="en-IN" dirty="0"/>
              <a:t>Energy expenditure - EEI</a:t>
            </a:r>
          </a:p>
        </p:txBody>
      </p:sp>
      <p:sp>
        <p:nvSpPr>
          <p:cNvPr id="2" name="Content Placeholder 1">
            <a:extLst>
              <a:ext uri="{FF2B5EF4-FFF2-40B4-BE49-F238E27FC236}">
                <a16:creationId xmlns:a16="http://schemas.microsoft.com/office/drawing/2014/main" xmlns="" id="{5AC24E5E-8CFA-4661-887A-8BE06E69004F}"/>
              </a:ext>
            </a:extLst>
          </p:cNvPr>
          <p:cNvSpPr>
            <a:spLocks noGrp="1"/>
          </p:cNvSpPr>
          <p:nvPr>
            <p:ph idx="1"/>
          </p:nvPr>
        </p:nvSpPr>
        <p:spPr/>
        <p:txBody>
          <a:bodyPr/>
          <a:lstStyle/>
          <a:p>
            <a:r>
              <a:rPr lang="en-IN" dirty="0"/>
              <a:t>Protocol –</a:t>
            </a:r>
          </a:p>
          <a:p>
            <a:pPr>
              <a:buFontTx/>
              <a:buChar char="-"/>
            </a:pPr>
            <a:r>
              <a:rPr lang="en-IN" dirty="0"/>
              <a:t>Child should be able to walk for at least 5 minutes </a:t>
            </a:r>
          </a:p>
          <a:p>
            <a:pPr>
              <a:buFontTx/>
              <a:buChar char="-"/>
            </a:pPr>
            <a:r>
              <a:rPr lang="en-IN" dirty="0"/>
              <a:t>No eating one hour prior to testing </a:t>
            </a:r>
          </a:p>
          <a:p>
            <a:pPr>
              <a:buFontTx/>
              <a:buChar char="-"/>
            </a:pPr>
            <a:r>
              <a:rPr lang="en-IN" dirty="0"/>
              <a:t>Resting HR in supine</a:t>
            </a:r>
          </a:p>
          <a:p>
            <a:pPr>
              <a:buFontTx/>
              <a:buChar char="-"/>
            </a:pPr>
            <a:r>
              <a:rPr lang="en-IN" dirty="0"/>
              <a:t>Child walks on figure of 8 marked walkway</a:t>
            </a:r>
          </a:p>
          <a:p>
            <a:pPr>
              <a:buFontTx/>
              <a:buChar char="-"/>
            </a:pPr>
            <a:r>
              <a:rPr lang="en-IN" dirty="0"/>
              <a:t>Calculate working HR (HR at the end of 5 minutes for 15 sec*4)</a:t>
            </a:r>
          </a:p>
          <a:p>
            <a:pPr>
              <a:buFontTx/>
              <a:buChar char="-"/>
            </a:pPr>
            <a:r>
              <a:rPr lang="en-IN" dirty="0"/>
              <a:t>EEI = (Working HR- Resting HR</a:t>
            </a:r>
            <a:r>
              <a:rPr lang="en-IN"/>
              <a:t>)/ Speed (m/min)</a:t>
            </a:r>
            <a:endParaRPr lang="en-IN" dirty="0"/>
          </a:p>
        </p:txBody>
      </p:sp>
    </p:spTree>
    <p:extLst>
      <p:ext uri="{BB962C8B-B14F-4D97-AF65-F5344CB8AC3E}">
        <p14:creationId xmlns:p14="http://schemas.microsoft.com/office/powerpoint/2010/main" xmlns="" val="44826575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Functional outcome measures </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416355408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3"/>
          <p:cNvSpPr>
            <a:spLocks noGrp="1"/>
          </p:cNvSpPr>
          <p:nvPr>
            <p:ph type="sldNum" sz="quarter" idx="12"/>
          </p:nvPr>
        </p:nvSpPr>
        <p:spPr/>
        <p:txBody>
          <a:bodyPr/>
          <a:lstStyle/>
          <a:p>
            <a:fld id="{54F42688-59C6-4C57-9C05-CAB5DF63F456}" type="slidenum">
              <a:rPr lang="en-GB"/>
              <a:pPr/>
              <a:t>136</a:t>
            </a:fld>
            <a:endParaRPr lang="en-GB"/>
          </a:p>
        </p:txBody>
      </p:sp>
      <p:graphicFrame>
        <p:nvGraphicFramePr>
          <p:cNvPr id="440371" name="Group 51"/>
          <p:cNvGraphicFramePr>
            <a:graphicFrameLocks noGrp="1"/>
          </p:cNvGraphicFramePr>
          <p:nvPr>
            <p:extLst>
              <p:ext uri="{D42A27DB-BD31-4B8C-83A1-F6EECF244321}">
                <p14:modId xmlns:p14="http://schemas.microsoft.com/office/powerpoint/2010/main" xmlns="" val="3673168137"/>
              </p:ext>
            </p:extLst>
          </p:nvPr>
        </p:nvGraphicFramePr>
        <p:xfrm>
          <a:off x="1524000" y="1196975"/>
          <a:ext cx="9144000" cy="5661026"/>
        </p:xfrm>
        <a:graphic>
          <a:graphicData uri="http://schemas.openxmlformats.org/drawingml/2006/table">
            <a:tbl>
              <a:tblPr/>
              <a:tblGrid>
                <a:gridCol w="2199794">
                  <a:extLst>
                    <a:ext uri="{9D8B030D-6E8A-4147-A177-3AD203B41FA5}">
                      <a16:colId xmlns:a16="http://schemas.microsoft.com/office/drawing/2014/main" xmlns="" val="20000"/>
                    </a:ext>
                  </a:extLst>
                </a:gridCol>
                <a:gridCol w="3414633">
                  <a:extLst>
                    <a:ext uri="{9D8B030D-6E8A-4147-A177-3AD203B41FA5}">
                      <a16:colId xmlns:a16="http://schemas.microsoft.com/office/drawing/2014/main" xmlns="" val="20001"/>
                    </a:ext>
                  </a:extLst>
                </a:gridCol>
                <a:gridCol w="3529573">
                  <a:extLst>
                    <a:ext uri="{9D8B030D-6E8A-4147-A177-3AD203B41FA5}">
                      <a16:colId xmlns:a16="http://schemas.microsoft.com/office/drawing/2014/main" xmlns="" val="20002"/>
                    </a:ext>
                  </a:extLst>
                </a:gridCol>
              </a:tblGrid>
              <a:tr h="410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rPr>
                        <a:t>ICF components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Arial" charset="0"/>
                        </a:rPr>
                        <a:t>Variables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Arial" charset="0"/>
                        </a:rPr>
                        <a:t>Measures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104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outerShdw blurRad="38100" dist="38100" dir="2700000" algn="tl">
                              <a:srgbClr val="C0C0C0"/>
                            </a:outerShdw>
                          </a:effectLst>
                          <a:latin typeface="Arial Black" pitchFamily="34" charset="0"/>
                        </a:rPr>
                        <a:t>Participation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Performance in daily life activities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LIFE- H, IADL,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6809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outerShdw blurRad="38100" dist="38100" dir="2700000" algn="tl">
                              <a:srgbClr val="C0C0C0"/>
                            </a:outerShdw>
                          </a:effectLst>
                          <a:latin typeface="Arial Black" pitchFamily="34" charset="0"/>
                        </a:rPr>
                        <a:t>Environmental Factors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tab pos="95250" algn="l"/>
                        </a:tabLst>
                      </a:pPr>
                      <a:r>
                        <a:rPr kumimoji="0" lang="en-GB" sz="1800" b="0" i="0" u="none" strike="noStrike" cap="none" normalizeH="0" baseline="0" dirty="0">
                          <a:ln>
                            <a:noFill/>
                          </a:ln>
                          <a:solidFill>
                            <a:schemeClr val="tx1"/>
                          </a:solidFill>
                          <a:effectLst/>
                          <a:latin typeface="Arial" charset="0"/>
                        </a:rPr>
                        <a:t>Type and extent of </a:t>
                      </a:r>
                      <a:r>
                        <a:rPr kumimoji="0" lang="nb-NO" sz="1800" b="0" i="0" u="none" strike="noStrike" cap="none" normalizeH="0" baseline="0" dirty="0">
                          <a:ln>
                            <a:noFill/>
                          </a:ln>
                          <a:solidFill>
                            <a:schemeClr val="tx1"/>
                          </a:solidFill>
                          <a:effectLst/>
                          <a:latin typeface="Arial" charset="0"/>
                        </a:rPr>
                        <a:t>               </a:t>
                      </a:r>
                      <a:r>
                        <a:rPr kumimoji="0" lang="en-GB" sz="1800" b="0" i="0" u="none" strike="noStrike" cap="none" normalizeH="0" baseline="0" dirty="0">
                          <a:ln>
                            <a:noFill/>
                          </a:ln>
                          <a:solidFill>
                            <a:schemeClr val="tx1"/>
                          </a:solidFill>
                          <a:effectLst/>
                          <a:latin typeface="Arial" charset="0"/>
                        </a:rPr>
                        <a:t>modifications</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tab pos="95250" algn="l"/>
                        </a:tabLst>
                      </a:pPr>
                      <a:r>
                        <a:rPr kumimoji="0" lang="en-GB" sz="1800" b="0" i="0" u="none" strike="noStrike" cap="none" normalizeH="0" baseline="0" dirty="0">
                          <a:ln>
                            <a:noFill/>
                          </a:ln>
                          <a:solidFill>
                            <a:schemeClr val="tx1"/>
                          </a:solidFill>
                          <a:effectLst/>
                          <a:latin typeface="Arial" charset="0"/>
                        </a:rPr>
                        <a:t>Impact of modifications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TERRAINS</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PEDI: Modifications scale</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err="1">
                          <a:ln>
                            <a:noFill/>
                          </a:ln>
                          <a:solidFill>
                            <a:schemeClr val="tx1"/>
                          </a:solidFill>
                          <a:effectLst/>
                          <a:latin typeface="Arial" charset="0"/>
                        </a:rPr>
                        <a:t>Likert</a:t>
                      </a:r>
                      <a:r>
                        <a:rPr kumimoji="0" lang="en-GB" sz="1800" b="0" i="0" u="none" strike="noStrike" cap="none" normalizeH="0" baseline="0" dirty="0">
                          <a:ln>
                            <a:noFill/>
                          </a:ln>
                          <a:solidFill>
                            <a:schemeClr val="tx1"/>
                          </a:solidFill>
                          <a:effectLst/>
                          <a:latin typeface="Arial" charset="0"/>
                        </a:rPr>
                        <a:t> scale</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MQE</a:t>
                      </a:r>
                      <a:endParaRPr kumimoji="0" lang="en-GB"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45874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outerShdw blurRad="38100" dist="38100" dir="2700000" algn="tl">
                              <a:srgbClr val="C0C0C0"/>
                            </a:outerShdw>
                          </a:effectLst>
                          <a:latin typeface="Arial Black" pitchFamily="34" charset="0"/>
                        </a:rPr>
                        <a:t>Personal Factors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rgbClr val="C00000"/>
                        </a:buClr>
                        <a:buSzTx/>
                        <a:buFont typeface="Wingdings" pitchFamily="2" charset="2"/>
                        <a:buChar char="§"/>
                        <a:tabLst/>
                      </a:pPr>
                      <a:r>
                        <a:rPr kumimoji="0" lang="en-GB" sz="2000" b="0" i="0" u="none" strike="noStrike" cap="none" normalizeH="0" baseline="0" dirty="0">
                          <a:ln>
                            <a:noFill/>
                          </a:ln>
                          <a:solidFill>
                            <a:schemeClr val="tx1"/>
                          </a:solidFill>
                          <a:effectLst/>
                          <a:latin typeface="Arial" charset="0"/>
                        </a:rPr>
                        <a:t>Gestational age</a:t>
                      </a:r>
                    </a:p>
                    <a:p>
                      <a:pPr marL="0" marR="0" lvl="0" indent="0" algn="l" defTabSz="914400" rtl="0" eaLnBrk="0" fontAlgn="base" latinLnBrk="0" hangingPunct="0">
                        <a:lnSpc>
                          <a:spcPct val="80000"/>
                        </a:lnSpc>
                        <a:spcBef>
                          <a:spcPct val="20000"/>
                        </a:spcBef>
                        <a:spcAft>
                          <a:spcPct val="0"/>
                        </a:spcAft>
                        <a:buClr>
                          <a:srgbClr val="C00000"/>
                        </a:buClr>
                        <a:buSzTx/>
                        <a:buFont typeface="Wingdings" pitchFamily="2" charset="2"/>
                        <a:buChar char="§"/>
                        <a:tabLst/>
                      </a:pPr>
                      <a:r>
                        <a:rPr kumimoji="0" lang="en-GB" sz="2000" b="0" i="0" u="none" strike="noStrike" cap="none" normalizeH="0" baseline="0" dirty="0">
                          <a:ln>
                            <a:noFill/>
                          </a:ln>
                          <a:solidFill>
                            <a:schemeClr val="tx1"/>
                          </a:solidFill>
                          <a:effectLst/>
                          <a:latin typeface="Arial" charset="0"/>
                        </a:rPr>
                        <a: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Questionnaire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440352" name="Text Box 32"/>
          <p:cNvSpPr txBox="1">
            <a:spLocks noChangeArrowheads="1"/>
          </p:cNvSpPr>
          <p:nvPr/>
        </p:nvSpPr>
        <p:spPr bwMode="auto">
          <a:xfrm>
            <a:off x="1981200" y="228601"/>
            <a:ext cx="8153400" cy="584775"/>
          </a:xfrm>
          <a:prstGeom prst="rect">
            <a:avLst/>
          </a:prstGeom>
          <a:noFill/>
          <a:ln w="25400" algn="ctr">
            <a:noFill/>
            <a:miter lim="800000"/>
            <a:headEnd/>
            <a:tailEnd/>
          </a:ln>
          <a:effectLst/>
        </p:spPr>
        <p:txBody>
          <a:bodyPr wrap="square">
            <a:spAutoFit/>
          </a:bodyPr>
          <a:lstStyle/>
          <a:p>
            <a:pPr algn="ctr" eaLnBrk="1" hangingPunct="1"/>
            <a:r>
              <a:rPr lang="en-GB" sz="3200" dirty="0">
                <a:effectLst>
                  <a:outerShdw blurRad="38100" dist="38100" dir="2700000" algn="tl">
                    <a:srgbClr val="C0C0C0"/>
                  </a:outerShdw>
                </a:effectLst>
                <a:latin typeface="Arial Black" pitchFamily="34" charset="0"/>
              </a:rPr>
              <a:t>ICF components and measures</a:t>
            </a:r>
            <a:endParaRPr lang="en-GB" sz="4400" dirty="0">
              <a:effectLst>
                <a:outerShdw blurRad="38100" dist="38100" dir="2700000" algn="tl">
                  <a:srgbClr val="C0C0C0"/>
                </a:outerShdw>
              </a:effectLst>
              <a:latin typeface="Arial Black" pitchFamily="34" charset="0"/>
            </a:endParaRPr>
          </a:p>
        </p:txBody>
      </p:sp>
    </p:spTree>
    <p:extLst>
      <p:ext uri="{BB962C8B-B14F-4D97-AF65-F5344CB8AC3E}">
        <p14:creationId xmlns:p14="http://schemas.microsoft.com/office/powerpoint/2010/main" xmlns="" val="388877300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a:t>To evaluate child’s skills in community </a:t>
            </a:r>
          </a:p>
          <a:p>
            <a:r>
              <a:rPr lang="en-US" dirty="0"/>
              <a:t>FMS</a:t>
            </a:r>
          </a:p>
          <a:p>
            <a:r>
              <a:rPr lang="en-US" dirty="0"/>
              <a:t>PODCI</a:t>
            </a:r>
          </a:p>
          <a:p>
            <a:r>
              <a:rPr lang="en-US" dirty="0"/>
              <a:t>FAQ</a:t>
            </a:r>
          </a:p>
          <a:p>
            <a:endParaRPr lang="en-US" dirty="0"/>
          </a:p>
        </p:txBody>
      </p:sp>
    </p:spTree>
    <p:extLst>
      <p:ext uri="{BB962C8B-B14F-4D97-AF65-F5344CB8AC3E}">
        <p14:creationId xmlns:p14="http://schemas.microsoft.com/office/powerpoint/2010/main" xmlns="" val="242633401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FMS  -  is an evaluative measure </a:t>
            </a:r>
          </a:p>
          <a:p>
            <a:r>
              <a:rPr lang="en-US" dirty="0"/>
              <a:t>Used for aged 4-18</a:t>
            </a:r>
          </a:p>
          <a:p>
            <a:r>
              <a:rPr lang="en-US" dirty="0"/>
              <a:t>Quantifies functional mobility at both activity level and participation domains of ICF </a:t>
            </a:r>
          </a:p>
          <a:p>
            <a:r>
              <a:rPr lang="en-US" dirty="0"/>
              <a:t>Ability to distinguish between assistive devices  and the environmental setting they use in </a:t>
            </a:r>
          </a:p>
          <a:p>
            <a:r>
              <a:rPr lang="en-US" dirty="0"/>
              <a:t>FMS has shown sensitivity to quantify change after orthopedic intervention in children with CP</a:t>
            </a:r>
          </a:p>
        </p:txBody>
      </p:sp>
    </p:spTree>
    <p:extLst>
      <p:ext uri="{BB962C8B-B14F-4D97-AF65-F5344CB8AC3E}">
        <p14:creationId xmlns:p14="http://schemas.microsoft.com/office/powerpoint/2010/main" xmlns="" val="308119888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36700" y="0"/>
            <a:ext cx="919591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05716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history </a:t>
            </a:r>
          </a:p>
        </p:txBody>
      </p:sp>
      <p:sp>
        <p:nvSpPr>
          <p:cNvPr id="3" name="Content Placeholder 2"/>
          <p:cNvSpPr>
            <a:spLocks noGrp="1"/>
          </p:cNvSpPr>
          <p:nvPr>
            <p:ph idx="1"/>
          </p:nvPr>
        </p:nvSpPr>
        <p:spPr/>
        <p:txBody>
          <a:bodyPr/>
          <a:lstStyle/>
          <a:p>
            <a:r>
              <a:rPr lang="en-US" dirty="0"/>
              <a:t>Collection of information regarding birth history</a:t>
            </a:r>
          </a:p>
          <a:p>
            <a:r>
              <a:rPr lang="en-US" dirty="0"/>
              <a:t>Developmental milestones</a:t>
            </a:r>
          </a:p>
          <a:p>
            <a:r>
              <a:rPr lang="en-US" dirty="0"/>
              <a:t>Associated problems </a:t>
            </a:r>
          </a:p>
          <a:p>
            <a:r>
              <a:rPr lang="en-US" dirty="0"/>
              <a:t>Interventions </a:t>
            </a:r>
          </a:p>
          <a:p>
            <a:r>
              <a:rPr lang="en-US" dirty="0"/>
              <a:t>Functional skills </a:t>
            </a:r>
          </a:p>
          <a:p>
            <a:endParaRPr lang="en-US" dirty="0"/>
          </a:p>
        </p:txBody>
      </p:sp>
    </p:spTree>
    <p:extLst>
      <p:ext uri="{BB962C8B-B14F-4D97-AF65-F5344CB8AC3E}">
        <p14:creationId xmlns:p14="http://schemas.microsoft.com/office/powerpoint/2010/main" xmlns="" val="34429691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12700"/>
            <a:ext cx="9143582" cy="684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2315776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PODCI</a:t>
            </a:r>
          </a:p>
        </p:txBody>
      </p:sp>
      <p:sp>
        <p:nvSpPr>
          <p:cNvPr id="3" name="Content Placeholder 2"/>
          <p:cNvSpPr>
            <a:spLocks noGrp="1"/>
          </p:cNvSpPr>
          <p:nvPr>
            <p:ph idx="1"/>
          </p:nvPr>
        </p:nvSpPr>
        <p:spPr>
          <a:xfrm>
            <a:off x="1981200" y="1600200"/>
            <a:ext cx="8229600" cy="4876800"/>
          </a:xfrm>
        </p:spPr>
        <p:txBody>
          <a:bodyPr>
            <a:normAutofit/>
          </a:bodyPr>
          <a:lstStyle/>
          <a:p>
            <a:r>
              <a:rPr lang="en-US" dirty="0"/>
              <a:t>Major goal for orthopaedic interventions in this population is to improve the functional health of the patients and, in particular, physical function</a:t>
            </a:r>
          </a:p>
          <a:p>
            <a:pPr marL="0" indent="0">
              <a:buNone/>
            </a:pPr>
            <a:endParaRPr lang="en-US" dirty="0"/>
          </a:p>
          <a:p>
            <a:r>
              <a:rPr lang="en-US" dirty="0"/>
              <a:t>The PODCI serves to provide a quantified perception of function by the parents or caregivers and the CHILD</a:t>
            </a:r>
          </a:p>
        </p:txBody>
      </p:sp>
    </p:spTree>
    <p:extLst>
      <p:ext uri="{BB962C8B-B14F-4D97-AF65-F5344CB8AC3E}">
        <p14:creationId xmlns:p14="http://schemas.microsoft.com/office/powerpoint/2010/main" xmlns="" val="332612201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Measuring and Enhancing Quality of Life of Children and Adolescents with Cerebral Palsy</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80191876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b="1" dirty="0"/>
              <a:t>Measuring…</a:t>
            </a:r>
          </a:p>
          <a:p>
            <a:r>
              <a:rPr lang="en-US" b="1" dirty="0"/>
              <a:t>Enhancing… </a:t>
            </a:r>
          </a:p>
          <a:p>
            <a:r>
              <a:rPr lang="en-US" b="1" dirty="0"/>
              <a:t>Quality of Life… </a:t>
            </a:r>
          </a:p>
          <a:p>
            <a:r>
              <a:rPr lang="en-US" b="1" dirty="0"/>
              <a:t>Children… </a:t>
            </a:r>
          </a:p>
          <a:p>
            <a:r>
              <a:rPr lang="en-US" b="1" dirty="0"/>
              <a:t>Adolescents </a:t>
            </a:r>
          </a:p>
          <a:p>
            <a:r>
              <a:rPr lang="en-US" b="1" dirty="0"/>
              <a:t>What are We Trying to Achieve?</a:t>
            </a:r>
            <a:endParaRPr lang="en-CA" b="1" dirty="0"/>
          </a:p>
          <a:p>
            <a:endParaRPr lang="en-US" dirty="0"/>
          </a:p>
        </p:txBody>
      </p:sp>
    </p:spTree>
    <p:extLst>
      <p:ext uri="{BB962C8B-B14F-4D97-AF65-F5344CB8AC3E}">
        <p14:creationId xmlns:p14="http://schemas.microsoft.com/office/powerpoint/2010/main" xmlns="" val="28149680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re- arrange</a:t>
            </a:r>
          </a:p>
        </p:txBody>
      </p:sp>
      <p:sp>
        <p:nvSpPr>
          <p:cNvPr id="3" name="Content Placeholder 2"/>
          <p:cNvSpPr>
            <a:spLocks noGrp="1"/>
          </p:cNvSpPr>
          <p:nvPr>
            <p:ph idx="1"/>
          </p:nvPr>
        </p:nvSpPr>
        <p:spPr/>
        <p:txBody>
          <a:bodyPr/>
          <a:lstStyle/>
          <a:p>
            <a:pPr marL="533400" indent="-533400">
              <a:buFont typeface="Wingdings" pitchFamily="2" charset="2"/>
              <a:buAutoNum type="arabicPeriod"/>
            </a:pPr>
            <a:r>
              <a:rPr lang="en-US" b="1" dirty="0"/>
              <a:t>Quality of Life… </a:t>
            </a:r>
          </a:p>
          <a:p>
            <a:pPr marL="533400" indent="-533400">
              <a:buFont typeface="Wingdings" pitchFamily="2" charset="2"/>
              <a:buAutoNum type="arabicPeriod"/>
            </a:pPr>
            <a:r>
              <a:rPr lang="en-US" b="1" dirty="0"/>
              <a:t>Enhancing… </a:t>
            </a:r>
          </a:p>
          <a:p>
            <a:pPr marL="533400" indent="-533400">
              <a:buFont typeface="Wingdings" pitchFamily="2" charset="2"/>
              <a:buAutoNum type="arabicPeriod"/>
            </a:pPr>
            <a:r>
              <a:rPr lang="en-US" b="1" dirty="0"/>
              <a:t>Measuring…</a:t>
            </a:r>
          </a:p>
          <a:p>
            <a:pPr marL="533400" indent="-533400">
              <a:buFont typeface="Wingdings" pitchFamily="2" charset="2"/>
              <a:buAutoNum type="arabicPeriod"/>
            </a:pPr>
            <a:r>
              <a:rPr lang="en-US" b="1" dirty="0"/>
              <a:t>What are We Trying to Achieve?</a:t>
            </a:r>
          </a:p>
          <a:p>
            <a:pPr marL="533400" indent="-533400">
              <a:buFont typeface="Wingdings" pitchFamily="2" charset="2"/>
              <a:buAutoNum type="arabicPeriod"/>
            </a:pPr>
            <a:r>
              <a:rPr lang="en-US" b="1" dirty="0"/>
              <a:t>Children… </a:t>
            </a:r>
          </a:p>
          <a:p>
            <a:pPr marL="533400" indent="-533400">
              <a:buFont typeface="Wingdings" pitchFamily="2" charset="2"/>
              <a:buAutoNum type="arabicPeriod"/>
            </a:pPr>
            <a:r>
              <a:rPr lang="en-US" b="1" dirty="0"/>
              <a:t>Adolescents </a:t>
            </a:r>
          </a:p>
          <a:p>
            <a:endParaRPr lang="en-US" dirty="0"/>
          </a:p>
        </p:txBody>
      </p:sp>
    </p:spTree>
    <p:extLst>
      <p:ext uri="{BB962C8B-B14F-4D97-AF65-F5344CB8AC3E}">
        <p14:creationId xmlns:p14="http://schemas.microsoft.com/office/powerpoint/2010/main" xmlns="" val="359843996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WHO defines </a:t>
            </a:r>
            <a:r>
              <a:rPr lang="en-CA" dirty="0" err="1"/>
              <a:t>QoL</a:t>
            </a:r>
            <a:r>
              <a:rPr lang="en-CA" dirty="0"/>
              <a:t> as:</a:t>
            </a:r>
            <a:endParaRPr lang="en-US" dirty="0"/>
          </a:p>
        </p:txBody>
      </p:sp>
      <p:sp>
        <p:nvSpPr>
          <p:cNvPr id="3" name="Content Placeholder 2"/>
          <p:cNvSpPr>
            <a:spLocks noGrp="1"/>
          </p:cNvSpPr>
          <p:nvPr>
            <p:ph idx="1"/>
          </p:nvPr>
        </p:nvSpPr>
        <p:spPr/>
        <p:txBody>
          <a:bodyPr/>
          <a:lstStyle/>
          <a:p>
            <a:pPr marL="0" indent="0">
              <a:buNone/>
            </a:pPr>
            <a:r>
              <a:rPr lang="en-CA" dirty="0"/>
              <a:t>“the individual’s perception of their position in life in the context of the culture and value systems in which they live, and in relation to their goals, expectations, standards and concerns”</a:t>
            </a:r>
          </a:p>
          <a:p>
            <a:endParaRPr lang="en-US" dirty="0"/>
          </a:p>
          <a:p>
            <a:r>
              <a:rPr lang="en-US" dirty="0"/>
              <a:t>What do you think  -  definition?!!!</a:t>
            </a:r>
          </a:p>
        </p:txBody>
      </p:sp>
    </p:spTree>
    <p:extLst>
      <p:ext uri="{BB962C8B-B14F-4D97-AF65-F5344CB8AC3E}">
        <p14:creationId xmlns:p14="http://schemas.microsoft.com/office/powerpoint/2010/main" xmlns="" val="276126427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look again</a:t>
            </a:r>
          </a:p>
        </p:txBody>
      </p:sp>
      <p:sp>
        <p:nvSpPr>
          <p:cNvPr id="3" name="Content Placeholder 2"/>
          <p:cNvSpPr>
            <a:spLocks noGrp="1"/>
          </p:cNvSpPr>
          <p:nvPr>
            <p:ph idx="1"/>
          </p:nvPr>
        </p:nvSpPr>
        <p:spPr/>
        <p:txBody>
          <a:bodyPr/>
          <a:lstStyle/>
          <a:p>
            <a:r>
              <a:rPr lang="en-CA" dirty="0"/>
              <a:t>WHO defines </a:t>
            </a:r>
            <a:r>
              <a:rPr lang="en-CA" dirty="0" err="1"/>
              <a:t>QoL</a:t>
            </a:r>
            <a:r>
              <a:rPr lang="en-CA" dirty="0"/>
              <a:t> as: </a:t>
            </a:r>
            <a:br>
              <a:rPr lang="en-CA" dirty="0"/>
            </a:br>
            <a:r>
              <a:rPr lang="en-CA" dirty="0"/>
              <a:t>“the </a:t>
            </a:r>
            <a:r>
              <a:rPr lang="en-CA" b="1" dirty="0">
                <a:solidFill>
                  <a:schemeClr val="hlink"/>
                </a:solidFill>
              </a:rPr>
              <a:t>individual’s</a:t>
            </a:r>
            <a:r>
              <a:rPr lang="en-CA" dirty="0"/>
              <a:t> perception of </a:t>
            </a:r>
            <a:r>
              <a:rPr lang="en-CA" b="1" dirty="0">
                <a:solidFill>
                  <a:schemeClr val="hlink"/>
                </a:solidFill>
              </a:rPr>
              <a:t>their</a:t>
            </a:r>
            <a:r>
              <a:rPr lang="en-CA" dirty="0"/>
              <a:t> </a:t>
            </a:r>
            <a:r>
              <a:rPr lang="en-CA" b="1" dirty="0">
                <a:solidFill>
                  <a:schemeClr val="hlink"/>
                </a:solidFill>
              </a:rPr>
              <a:t>position in life</a:t>
            </a:r>
            <a:r>
              <a:rPr lang="en-CA" dirty="0"/>
              <a:t> in the </a:t>
            </a:r>
            <a:r>
              <a:rPr lang="en-CA" b="1" dirty="0">
                <a:solidFill>
                  <a:schemeClr val="hlink"/>
                </a:solidFill>
              </a:rPr>
              <a:t>context</a:t>
            </a:r>
            <a:r>
              <a:rPr lang="en-CA" dirty="0"/>
              <a:t> of the </a:t>
            </a:r>
            <a:r>
              <a:rPr lang="en-CA" b="1" dirty="0">
                <a:solidFill>
                  <a:schemeClr val="hlink"/>
                </a:solidFill>
              </a:rPr>
              <a:t>culture and value systems</a:t>
            </a:r>
            <a:r>
              <a:rPr lang="en-CA" dirty="0"/>
              <a:t> in which they live, and in relation to </a:t>
            </a:r>
            <a:r>
              <a:rPr lang="en-CA" b="1" dirty="0">
                <a:solidFill>
                  <a:schemeClr val="hlink"/>
                </a:solidFill>
              </a:rPr>
              <a:t>their goals, expectations, standards and concerns</a:t>
            </a:r>
            <a:r>
              <a:rPr lang="en-CA" dirty="0"/>
              <a:t>”</a:t>
            </a:r>
          </a:p>
          <a:p>
            <a:endParaRPr lang="en-US" dirty="0"/>
          </a:p>
        </p:txBody>
      </p:sp>
    </p:spTree>
    <p:extLst>
      <p:ext uri="{BB962C8B-B14F-4D97-AF65-F5344CB8AC3E}">
        <p14:creationId xmlns:p14="http://schemas.microsoft.com/office/powerpoint/2010/main" xmlns="" val="205285579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CA" dirty="0"/>
              <a:t>‘Health-related’ implies that we are interested in the impact of the condition on the person and on their ‘</a:t>
            </a:r>
            <a:r>
              <a:rPr lang="en-CA" dirty="0" err="1"/>
              <a:t>QoL</a:t>
            </a:r>
            <a:r>
              <a:rPr lang="en-CA" dirty="0"/>
              <a:t>’</a:t>
            </a:r>
          </a:p>
          <a:p>
            <a:endParaRPr lang="en-CA" dirty="0"/>
          </a:p>
          <a:p>
            <a:r>
              <a:rPr lang="en-CA" dirty="0"/>
              <a:t>In effect, </a:t>
            </a:r>
            <a:r>
              <a:rPr lang="en-CA" dirty="0" err="1"/>
              <a:t>HRQoL</a:t>
            </a:r>
            <a:r>
              <a:rPr lang="en-CA" dirty="0"/>
              <a:t> </a:t>
            </a:r>
            <a:r>
              <a:rPr lang="en-CA" b="1" dirty="0"/>
              <a:t>equates Functional Status and Quality Of Life</a:t>
            </a:r>
            <a:endParaRPr lang="en-CA" dirty="0"/>
          </a:p>
          <a:p>
            <a:endParaRPr lang="en-US" dirty="0"/>
          </a:p>
        </p:txBody>
      </p:sp>
    </p:spTree>
    <p:extLst>
      <p:ext uri="{BB962C8B-B14F-4D97-AF65-F5344CB8AC3E}">
        <p14:creationId xmlns:p14="http://schemas.microsoft.com/office/powerpoint/2010/main" xmlns="" val="173319895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Whose perspectives can you think of?</a:t>
            </a:r>
          </a:p>
          <a:p>
            <a:pPr marL="0" indent="0">
              <a:buNone/>
            </a:pPr>
            <a:endParaRPr lang="en-US" dirty="0"/>
          </a:p>
          <a:p>
            <a:r>
              <a:rPr lang="en-US" dirty="0"/>
              <a:t>The person themself</a:t>
            </a:r>
          </a:p>
          <a:p>
            <a:r>
              <a:rPr lang="en-US" dirty="0"/>
              <a:t>A parent or other outside (‘proxy’) observer</a:t>
            </a:r>
          </a:p>
          <a:p>
            <a:r>
              <a:rPr lang="en-US" dirty="0"/>
              <a:t>A health professional (which ones, and does it matter?)</a:t>
            </a:r>
          </a:p>
          <a:p>
            <a:r>
              <a:rPr lang="en-US" dirty="0"/>
              <a:t>A ‘community’ perspective</a:t>
            </a:r>
          </a:p>
          <a:p>
            <a:endParaRPr lang="en-US" dirty="0"/>
          </a:p>
        </p:txBody>
      </p:sp>
    </p:spTree>
    <p:extLst>
      <p:ext uri="{BB962C8B-B14F-4D97-AF65-F5344CB8AC3E}">
        <p14:creationId xmlns:p14="http://schemas.microsoft.com/office/powerpoint/2010/main" xmlns="" val="279809179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err="1"/>
              <a:t>HRQoL</a:t>
            </a:r>
            <a:r>
              <a:rPr lang="en-CA" b="1" dirty="0"/>
              <a:t> tools</a:t>
            </a:r>
            <a:endParaRPr lang="en-US" dirty="0"/>
          </a:p>
        </p:txBody>
      </p:sp>
      <p:sp>
        <p:nvSpPr>
          <p:cNvPr id="3" name="Content Placeholder 2"/>
          <p:cNvSpPr>
            <a:spLocks noGrp="1"/>
          </p:cNvSpPr>
          <p:nvPr>
            <p:ph idx="1"/>
          </p:nvPr>
        </p:nvSpPr>
        <p:spPr/>
        <p:txBody>
          <a:bodyPr>
            <a:normAutofit/>
          </a:bodyPr>
          <a:lstStyle/>
          <a:p>
            <a:pPr lvl="1"/>
            <a:r>
              <a:rPr lang="en-CA" sz="3200" dirty="0"/>
              <a:t>SF-36 or SF-12 – measures of adult function</a:t>
            </a:r>
          </a:p>
          <a:p>
            <a:pPr lvl="1"/>
            <a:r>
              <a:rPr lang="en-CA" sz="3200" dirty="0" err="1"/>
              <a:t>PedsQL</a:t>
            </a:r>
            <a:r>
              <a:rPr lang="en-CA" sz="3200" dirty="0"/>
              <a:t> – mainly looks at emotional status</a:t>
            </a:r>
            <a:br>
              <a:rPr lang="en-CA" sz="3200" dirty="0"/>
            </a:br>
            <a:endParaRPr lang="en-CA" sz="3200" dirty="0"/>
          </a:p>
          <a:p>
            <a:endParaRPr lang="en-CA" dirty="0"/>
          </a:p>
          <a:p>
            <a:endParaRPr lang="en-US" dirty="0"/>
          </a:p>
        </p:txBody>
      </p:sp>
    </p:spTree>
    <p:extLst>
      <p:ext uri="{BB962C8B-B14F-4D97-AF65-F5344CB8AC3E}">
        <p14:creationId xmlns:p14="http://schemas.microsoft.com/office/powerpoint/2010/main" xmlns="" val="2983495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Muscle tone assessment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98496821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CA" dirty="0"/>
              <a:t>To choose the right measure(s), whether for research or for clinical evaluations, we need to ask:</a:t>
            </a:r>
            <a:br>
              <a:rPr lang="en-CA" dirty="0"/>
            </a:br>
            <a:endParaRPr lang="en-CA" dirty="0"/>
          </a:p>
          <a:p>
            <a:pPr marL="0" indent="0">
              <a:buNone/>
            </a:pPr>
            <a:r>
              <a:rPr lang="en-CA" sz="4000" b="1" dirty="0">
                <a:solidFill>
                  <a:schemeClr val="hlink"/>
                </a:solidFill>
              </a:rPr>
              <a:t>   What’s the question?</a:t>
            </a:r>
            <a:endParaRPr lang="en-US" dirty="0"/>
          </a:p>
        </p:txBody>
      </p:sp>
    </p:spTree>
    <p:extLst>
      <p:ext uri="{BB962C8B-B14F-4D97-AF65-F5344CB8AC3E}">
        <p14:creationId xmlns:p14="http://schemas.microsoft.com/office/powerpoint/2010/main" xmlns="" val="311362808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81181" y="94785"/>
            <a:ext cx="4029638" cy="6668431"/>
          </a:xfrm>
          <a:prstGeom prst="rect">
            <a:avLst/>
          </a:prstGeom>
        </p:spPr>
      </p:pic>
    </p:spTree>
    <p:extLst>
      <p:ext uri="{BB962C8B-B14F-4D97-AF65-F5344CB8AC3E}">
        <p14:creationId xmlns:p14="http://schemas.microsoft.com/office/powerpoint/2010/main" xmlns="" val="2770842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Particularly in CP</a:t>
            </a:r>
          </a:p>
        </p:txBody>
      </p:sp>
      <p:sp>
        <p:nvSpPr>
          <p:cNvPr id="5" name="Content Placeholder 4"/>
          <p:cNvSpPr>
            <a:spLocks noGrp="1"/>
          </p:cNvSpPr>
          <p:nvPr>
            <p:ph idx="1"/>
          </p:nvPr>
        </p:nvSpPr>
        <p:spPr/>
        <p:txBody>
          <a:bodyPr>
            <a:normAutofit/>
          </a:bodyPr>
          <a:lstStyle/>
          <a:p>
            <a:r>
              <a:rPr lang="en-US" b="1" dirty="0"/>
              <a:t>Hypertonia</a:t>
            </a:r>
            <a:r>
              <a:rPr lang="en-US" dirty="0"/>
              <a:t>  - can be caused by spasticity, dystonia, rigidity, or a combination of these features</a:t>
            </a:r>
          </a:p>
          <a:p>
            <a:endParaRPr lang="en-US" dirty="0"/>
          </a:p>
          <a:p>
            <a:r>
              <a:rPr lang="en-US" dirty="0"/>
              <a:t>Resting muscle tone can be influenced by the degree of cooperation, apprehension, or excitement present in the patient as well as the position during the assessment</a:t>
            </a:r>
          </a:p>
        </p:txBody>
      </p:sp>
    </p:spTree>
    <p:extLst>
      <p:ext uri="{BB962C8B-B14F-4D97-AF65-F5344CB8AC3E}">
        <p14:creationId xmlns:p14="http://schemas.microsoft.com/office/powerpoint/2010/main" xmlns="" val="2633961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Sanger and colleagues recommend a process: </a:t>
            </a:r>
          </a:p>
          <a:p>
            <a:pPr marL="0" indent="0">
              <a:buNone/>
            </a:pPr>
            <a:endParaRPr lang="en-US" dirty="0"/>
          </a:p>
          <a:p>
            <a:pPr marL="0" indent="0">
              <a:buNone/>
            </a:pPr>
            <a:r>
              <a:rPr lang="en-US" dirty="0"/>
              <a:t>By using a standard process for evaluation, the consistency and completeness of tone abnormality documentation improves</a:t>
            </a:r>
          </a:p>
        </p:txBody>
      </p:sp>
    </p:spTree>
    <p:extLst>
      <p:ext uri="{BB962C8B-B14F-4D97-AF65-F5344CB8AC3E}">
        <p14:creationId xmlns:p14="http://schemas.microsoft.com/office/powerpoint/2010/main" xmlns="" val="2129249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8500" y="609600"/>
            <a:ext cx="6019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Palpate the muscle </a:t>
            </a:r>
          </a:p>
        </p:txBody>
      </p:sp>
      <p:sp>
        <p:nvSpPr>
          <p:cNvPr id="6" name="TextBox 5"/>
          <p:cNvSpPr txBox="1"/>
          <p:nvPr/>
        </p:nvSpPr>
        <p:spPr>
          <a:xfrm>
            <a:off x="3238500" y="4495801"/>
            <a:ext cx="6019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Change the direction of motion of the joint at various speeds and assess how the resistance changes</a:t>
            </a:r>
          </a:p>
        </p:txBody>
      </p:sp>
      <p:sp>
        <p:nvSpPr>
          <p:cNvPr id="7" name="TextBox 6"/>
          <p:cNvSpPr txBox="1"/>
          <p:nvPr/>
        </p:nvSpPr>
        <p:spPr>
          <a:xfrm>
            <a:off x="3238500" y="3505201"/>
            <a:ext cx="6019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Assess the presence or absence of a catch and how this catch varies with a variety of speeds</a:t>
            </a:r>
          </a:p>
        </p:txBody>
      </p:sp>
      <p:sp>
        <p:nvSpPr>
          <p:cNvPr id="8" name="TextBox 7"/>
          <p:cNvSpPr txBox="1"/>
          <p:nvPr/>
        </p:nvSpPr>
        <p:spPr>
          <a:xfrm>
            <a:off x="3238500" y="1981200"/>
            <a:ext cx="6019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Move the limb slowly to assess the available passive ROM</a:t>
            </a:r>
          </a:p>
        </p:txBody>
      </p:sp>
      <p:sp>
        <p:nvSpPr>
          <p:cNvPr id="9" name="TextBox 8"/>
          <p:cNvSpPr txBox="1"/>
          <p:nvPr/>
        </p:nvSpPr>
        <p:spPr>
          <a:xfrm>
            <a:off x="3238500" y="1295400"/>
            <a:ext cx="6019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Determine if there is a muscle contracture at rest </a:t>
            </a:r>
          </a:p>
        </p:txBody>
      </p:sp>
      <p:sp>
        <p:nvSpPr>
          <p:cNvPr id="10" name="TextBox 9"/>
          <p:cNvSpPr txBox="1"/>
          <p:nvPr/>
        </p:nvSpPr>
        <p:spPr>
          <a:xfrm>
            <a:off x="3238500" y="2819400"/>
            <a:ext cx="6019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Move the limb through the available range at different speeds</a:t>
            </a:r>
          </a:p>
        </p:txBody>
      </p:sp>
      <p:sp>
        <p:nvSpPr>
          <p:cNvPr id="11" name="TextBox 10"/>
          <p:cNvSpPr txBox="1"/>
          <p:nvPr/>
        </p:nvSpPr>
        <p:spPr>
          <a:xfrm>
            <a:off x="3238500" y="5580966"/>
            <a:ext cx="6019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Observe the limb/joint while asking the patient to move the same joint on the contralateral side</a:t>
            </a:r>
          </a:p>
        </p:txBody>
      </p:sp>
      <p:cxnSp>
        <p:nvCxnSpPr>
          <p:cNvPr id="13" name="Straight Arrow Connector 12"/>
          <p:cNvCxnSpPr>
            <a:stCxn id="5" idx="2"/>
            <a:endCxn id="9" idx="0"/>
          </p:cNvCxnSpPr>
          <p:nvPr/>
        </p:nvCxnSpPr>
        <p:spPr>
          <a:xfrm>
            <a:off x="6248400" y="978932"/>
            <a:ext cx="0" cy="3164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6248400" y="1664732"/>
            <a:ext cx="0" cy="3164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6248400" y="5142131"/>
            <a:ext cx="0" cy="3164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6248400" y="4151531"/>
            <a:ext cx="0" cy="3164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6248400" y="3188732"/>
            <a:ext cx="0" cy="3164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6248400" y="2350532"/>
            <a:ext cx="0" cy="3164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2194315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Spastic CP</a:t>
            </a:r>
          </a:p>
        </p:txBody>
      </p:sp>
      <p:sp>
        <p:nvSpPr>
          <p:cNvPr id="5" name="Content Placeholder 4"/>
          <p:cNvSpPr>
            <a:spLocks noGrp="1"/>
          </p:cNvSpPr>
          <p:nvPr>
            <p:ph idx="1"/>
          </p:nvPr>
        </p:nvSpPr>
        <p:spPr/>
        <p:txBody>
          <a:bodyPr>
            <a:normAutofit/>
          </a:bodyPr>
          <a:lstStyle/>
          <a:p>
            <a:r>
              <a:rPr lang="en-US" dirty="0"/>
              <a:t>Above a speed threshold (spastic catch) - resistance to externally imposed movement rises rapidly </a:t>
            </a:r>
          </a:p>
          <a:p>
            <a:endParaRPr lang="en-US" dirty="0"/>
          </a:p>
          <a:p>
            <a:r>
              <a:rPr lang="en-US" dirty="0"/>
              <a:t>The Ashworth scale, modified Ashworth scale, Tardieu scale, and an isokinetic dynamometer in conjunction with surface electromyography are methods used to assess severity of spastic hypertonia</a:t>
            </a:r>
          </a:p>
        </p:txBody>
      </p:sp>
    </p:spTree>
    <p:extLst>
      <p:ext uri="{BB962C8B-B14F-4D97-AF65-F5344CB8AC3E}">
        <p14:creationId xmlns:p14="http://schemas.microsoft.com/office/powerpoint/2010/main" xmlns="" val="2354496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 measures </a:t>
            </a:r>
          </a:p>
        </p:txBody>
      </p:sp>
      <p:sp>
        <p:nvSpPr>
          <p:cNvPr id="3" name="Content Placeholder 2"/>
          <p:cNvSpPr>
            <a:spLocks noGrp="1"/>
          </p:cNvSpPr>
          <p:nvPr>
            <p:ph idx="1"/>
          </p:nvPr>
        </p:nvSpPr>
        <p:spPr/>
        <p:txBody>
          <a:bodyPr>
            <a:normAutofit/>
          </a:bodyPr>
          <a:lstStyle/>
          <a:p>
            <a:r>
              <a:rPr lang="en-US" dirty="0"/>
              <a:t>Specific instruments which are reliable and valid - preferred to document progress  or improvement over time in a specified health condition - CP</a:t>
            </a:r>
          </a:p>
          <a:p>
            <a:endParaRPr lang="en-US" dirty="0"/>
          </a:p>
          <a:p>
            <a:r>
              <a:rPr lang="en-US" dirty="0"/>
              <a:t>Most of the outcome assessments are based on domains of functioning and health [ICF] which show changes upon intervention , change in condition over time -</a:t>
            </a:r>
          </a:p>
        </p:txBody>
      </p:sp>
    </p:spTree>
    <p:extLst>
      <p:ext uri="{BB962C8B-B14F-4D97-AF65-F5344CB8AC3E}">
        <p14:creationId xmlns:p14="http://schemas.microsoft.com/office/powerpoint/2010/main" xmlns="" val="2218025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Tone -  MAS </a:t>
            </a:r>
          </a:p>
        </p:txBody>
      </p:sp>
      <p:sp>
        <p:nvSpPr>
          <p:cNvPr id="3" name="Content Placeholder 2"/>
          <p:cNvSpPr>
            <a:spLocks noGrp="1"/>
          </p:cNvSpPr>
          <p:nvPr>
            <p:ph idx="1"/>
          </p:nvPr>
        </p:nvSpPr>
        <p:spPr/>
        <p:txBody>
          <a:bodyPr>
            <a:normAutofit lnSpcReduction="10000"/>
          </a:bodyPr>
          <a:lstStyle/>
          <a:p>
            <a:pPr>
              <a:buFontTx/>
              <a:buChar char="-"/>
            </a:pPr>
            <a:r>
              <a:rPr lang="en-US" dirty="0"/>
              <a:t>0 – no increase in tone </a:t>
            </a:r>
          </a:p>
          <a:p>
            <a:pPr>
              <a:buFontTx/>
              <a:buChar char="-"/>
            </a:pPr>
            <a:r>
              <a:rPr lang="en-US" dirty="0"/>
              <a:t>1 slight increase in tone ( catch and release)</a:t>
            </a:r>
          </a:p>
          <a:p>
            <a:pPr>
              <a:buFontTx/>
              <a:buChar char="-"/>
            </a:pPr>
            <a:r>
              <a:rPr lang="en-US" dirty="0"/>
              <a:t>1+  slight increase in tone  (resistance through less than half the range </a:t>
            </a:r>
          </a:p>
          <a:p>
            <a:pPr>
              <a:buFontTx/>
              <a:buChar char="-"/>
            </a:pPr>
            <a:r>
              <a:rPr lang="en-US" dirty="0"/>
              <a:t>2 more marked resistance but still easily moved </a:t>
            </a:r>
          </a:p>
          <a:p>
            <a:pPr>
              <a:buFontTx/>
              <a:buChar char="-"/>
            </a:pPr>
            <a:r>
              <a:rPr lang="en-US" dirty="0"/>
              <a:t>3 considerable increase in tone – passive movement difficult </a:t>
            </a:r>
          </a:p>
          <a:p>
            <a:pPr>
              <a:buFontTx/>
              <a:buChar char="-"/>
            </a:pPr>
            <a:r>
              <a:rPr lang="en-US" dirty="0"/>
              <a:t>4 Joint rigid</a:t>
            </a:r>
          </a:p>
          <a:p>
            <a:pPr marL="0" indent="0">
              <a:buNone/>
            </a:pPr>
            <a:r>
              <a:rPr lang="en-US" dirty="0"/>
              <a:t>                                                   (Bohannon et al , 1987)</a:t>
            </a:r>
          </a:p>
        </p:txBody>
      </p:sp>
    </p:spTree>
    <p:extLst>
      <p:ext uri="{BB962C8B-B14F-4D97-AF65-F5344CB8AC3E}">
        <p14:creationId xmlns:p14="http://schemas.microsoft.com/office/powerpoint/2010/main" xmlns="" val="1722812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spasticity</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492961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a:t>Spasticity is a velocity-dependent resistance of a muscle to stretch</a:t>
            </a:r>
          </a:p>
          <a:p>
            <a:endParaRPr lang="en-US" dirty="0"/>
          </a:p>
        </p:txBody>
      </p:sp>
    </p:spTree>
    <p:extLst>
      <p:ext uri="{BB962C8B-B14F-4D97-AF65-F5344CB8AC3E}">
        <p14:creationId xmlns:p14="http://schemas.microsoft.com/office/powerpoint/2010/main" xmlns="" val="3361826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1"/>
            <a:ext cx="8229600" cy="5440363"/>
          </a:xfrm>
        </p:spPr>
        <p:txBody>
          <a:bodyPr>
            <a:normAutofit/>
          </a:bodyPr>
          <a:lstStyle/>
          <a:p>
            <a:pPr marL="0" indent="0">
              <a:buNone/>
            </a:pPr>
            <a:r>
              <a:rPr lang="en-US" dirty="0"/>
              <a:t>We therefore define spasticity as hypertonia in which one or both of the following signs are present</a:t>
            </a:r>
          </a:p>
          <a:p>
            <a:pPr marL="0" indent="0">
              <a:buNone/>
            </a:pPr>
            <a:endParaRPr lang="en-US" dirty="0"/>
          </a:p>
          <a:p>
            <a:pPr>
              <a:buFontTx/>
              <a:buChar char="-"/>
            </a:pPr>
            <a:r>
              <a:rPr lang="en-US" dirty="0"/>
              <a:t>increases with </a:t>
            </a:r>
            <a:r>
              <a:rPr lang="en-US" b="1" dirty="0"/>
              <a:t>increasing speed of stretch </a:t>
            </a:r>
            <a:r>
              <a:rPr lang="en-US" dirty="0"/>
              <a:t>and varies with </a:t>
            </a:r>
            <a:r>
              <a:rPr lang="en-US" b="1" dirty="0"/>
              <a:t>the direction of joint movement</a:t>
            </a:r>
          </a:p>
          <a:p>
            <a:pPr>
              <a:buFontTx/>
              <a:buChar char="-"/>
            </a:pPr>
            <a:endParaRPr lang="en-US" dirty="0"/>
          </a:p>
          <a:p>
            <a:pPr>
              <a:buFontTx/>
              <a:buChar char="-"/>
            </a:pPr>
            <a:r>
              <a:rPr lang="en-US" dirty="0"/>
              <a:t>resistance to externally imposed movement </a:t>
            </a:r>
            <a:r>
              <a:rPr lang="en-US" b="1" dirty="0"/>
              <a:t>rises rapidly above a threshold speed or joint angle</a:t>
            </a:r>
          </a:p>
        </p:txBody>
      </p:sp>
    </p:spTree>
    <p:extLst>
      <p:ext uri="{BB962C8B-B14F-4D97-AF65-F5344CB8AC3E}">
        <p14:creationId xmlns:p14="http://schemas.microsoft.com/office/powerpoint/2010/main" xmlns="" val="789464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Gold standard to evaluate spasticity</a:t>
            </a:r>
          </a:p>
          <a:p>
            <a:endParaRPr lang="en-US" dirty="0"/>
          </a:p>
          <a:p>
            <a:r>
              <a:rPr lang="en-US" dirty="0"/>
              <a:t>Velocity-dependent difference in slow vs. fast ROM </a:t>
            </a:r>
          </a:p>
          <a:p>
            <a:endParaRPr lang="en-US" dirty="0"/>
          </a:p>
          <a:p>
            <a:r>
              <a:rPr lang="en-US" dirty="0"/>
              <a:t>Catch and clonus is noted </a:t>
            </a:r>
          </a:p>
          <a:p>
            <a:endParaRPr lang="en-US" dirty="0"/>
          </a:p>
          <a:p>
            <a:r>
              <a:rPr lang="en-US" dirty="0"/>
              <a:t>Evaluation for almost every joint measure spasticity</a:t>
            </a:r>
          </a:p>
        </p:txBody>
      </p:sp>
    </p:spTree>
    <p:extLst>
      <p:ext uri="{BB962C8B-B14F-4D97-AF65-F5344CB8AC3E}">
        <p14:creationId xmlns:p14="http://schemas.microsoft.com/office/powerpoint/2010/main" xmlns="" val="1091085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Measurements take place at 3 velocities </a:t>
            </a:r>
          </a:p>
          <a:p>
            <a:endParaRPr lang="en-US" dirty="0"/>
          </a:p>
          <a:p>
            <a:r>
              <a:rPr lang="en-US" dirty="0"/>
              <a:t>V1, V2, and V3</a:t>
            </a:r>
          </a:p>
          <a:p>
            <a:endParaRPr lang="en-US" dirty="0"/>
          </a:p>
          <a:p>
            <a:r>
              <a:rPr lang="en-US" dirty="0"/>
              <a:t>Responses are recorded at each velocity as X/Y, with X indicating the 0 to 5 rating, and Y indicating the degree of angle at which the muscle reaction occurs</a:t>
            </a:r>
          </a:p>
        </p:txBody>
      </p:sp>
    </p:spTree>
    <p:extLst>
      <p:ext uri="{BB962C8B-B14F-4D97-AF65-F5344CB8AC3E}">
        <p14:creationId xmlns:p14="http://schemas.microsoft.com/office/powerpoint/2010/main" xmlns="" val="437648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 of velocities </a:t>
            </a:r>
          </a:p>
        </p:txBody>
      </p:sp>
      <p:sp>
        <p:nvSpPr>
          <p:cNvPr id="3" name="Content Placeholder 2"/>
          <p:cNvSpPr>
            <a:spLocks noGrp="1"/>
          </p:cNvSpPr>
          <p:nvPr>
            <p:ph idx="1"/>
          </p:nvPr>
        </p:nvSpPr>
        <p:spPr>
          <a:xfrm>
            <a:off x="1981200" y="1600200"/>
            <a:ext cx="8229600" cy="4876800"/>
          </a:xfrm>
        </p:spPr>
        <p:txBody>
          <a:bodyPr>
            <a:normAutofit lnSpcReduction="10000"/>
          </a:bodyPr>
          <a:lstStyle/>
          <a:p>
            <a:r>
              <a:rPr lang="en-US" dirty="0"/>
              <a:t>V1: As slow as possible, slower than the natural drop of the limb segment under gravity</a:t>
            </a:r>
          </a:p>
          <a:p>
            <a:endParaRPr lang="en-US" dirty="0"/>
          </a:p>
          <a:p>
            <a:r>
              <a:rPr lang="en-US" dirty="0"/>
              <a:t>V2: Speed of limb segment falling under gravity</a:t>
            </a:r>
          </a:p>
          <a:p>
            <a:endParaRPr lang="en-US" dirty="0"/>
          </a:p>
          <a:p>
            <a:r>
              <a:rPr lang="en-US" dirty="0"/>
              <a:t>V3: As fast as possible, faster than the rate of the natural drop of the limb segment under gravity</a:t>
            </a:r>
          </a:p>
        </p:txBody>
      </p:sp>
    </p:spTree>
    <p:extLst>
      <p:ext uri="{BB962C8B-B14F-4D97-AF65-F5344CB8AC3E}">
        <p14:creationId xmlns:p14="http://schemas.microsoft.com/office/powerpoint/2010/main" xmlns="" val="2348466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Scoring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84053932"/>
              </p:ext>
            </p:extLst>
          </p:nvPr>
        </p:nvGraphicFramePr>
        <p:xfrm>
          <a:off x="1905000" y="1600200"/>
          <a:ext cx="7988300" cy="4423410"/>
        </p:xfrm>
        <a:graphic>
          <a:graphicData uri="http://schemas.openxmlformats.org/drawingml/2006/table">
            <a:tbl>
              <a:tblPr/>
              <a:tblGrid>
                <a:gridCol w="1177505">
                  <a:extLst>
                    <a:ext uri="{9D8B030D-6E8A-4147-A177-3AD203B41FA5}">
                      <a16:colId xmlns:a16="http://schemas.microsoft.com/office/drawing/2014/main" xmlns="" val="20000"/>
                    </a:ext>
                  </a:extLst>
                </a:gridCol>
                <a:gridCol w="6810795">
                  <a:extLst>
                    <a:ext uri="{9D8B030D-6E8A-4147-A177-3AD203B41FA5}">
                      <a16:colId xmlns:a16="http://schemas.microsoft.com/office/drawing/2014/main" xmlns="" val="20001"/>
                    </a:ext>
                  </a:extLst>
                </a:gridCol>
              </a:tblGrid>
              <a:tr h="614166">
                <a:tc>
                  <a:txBody>
                    <a:bodyPr/>
                    <a:lstStyle/>
                    <a:p>
                      <a:r>
                        <a:rPr lang="en-US" dirty="0"/>
                        <a:t>0</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en-US" dirty="0"/>
                        <a:t>No resistance throughout the course of the passive movement</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11586">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Slight resistance throughout the course of passive movement, no clear catch at a precise angle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931839">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Clear catch at a precise angle, interrupting the passive movement, followed by release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11586">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Fatigable clonus with less than 10 seconds when maintaining the pressure and appearing at the precise angle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016551">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Unfatigable clonus with more than 10 seconds when maintaining the pressure and appearing at a precise angle</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37682">
                <a:tc>
                  <a:txBody>
                    <a:bodyPr/>
                    <a:lstStyle/>
                    <a:p>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r>
                        <a:rPr lang="en-US" dirty="0"/>
                        <a:t>Joint is immovable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832301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52801" y="1600200"/>
            <a:ext cx="5403091" cy="3409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52800" y="1600200"/>
            <a:ext cx="5403091" cy="33286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71850" y="1600200"/>
            <a:ext cx="5364990" cy="3401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689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Modified Tardieu</a:t>
            </a:r>
          </a:p>
        </p:txBody>
      </p:sp>
      <p:sp>
        <p:nvSpPr>
          <p:cNvPr id="3" name="Content Placeholder 2"/>
          <p:cNvSpPr>
            <a:spLocks noGrp="1"/>
          </p:cNvSpPr>
          <p:nvPr>
            <p:ph idx="1"/>
          </p:nvPr>
        </p:nvSpPr>
        <p:spPr/>
        <p:txBody>
          <a:bodyPr/>
          <a:lstStyle/>
          <a:p>
            <a:r>
              <a:rPr lang="fr-FR" i="1" dirty="0"/>
              <a:t>Boyd &amp; Graham 1999</a:t>
            </a:r>
          </a:p>
          <a:p>
            <a:r>
              <a:rPr lang="en-US" dirty="0"/>
              <a:t>Defines the angle of ROM (R1) Where the ‘catch’ (Tardieu X=3 or X=4) is felt at a fast passive stretch (Tardieu V3)</a:t>
            </a:r>
          </a:p>
          <a:p>
            <a:endParaRPr lang="en-US" dirty="0"/>
          </a:p>
          <a:p>
            <a:r>
              <a:rPr lang="en-US" dirty="0"/>
              <a:t>Angle of ROM with slow stretch (R2) </a:t>
            </a:r>
          </a:p>
          <a:p>
            <a:pPr marL="0" indent="0">
              <a:buNone/>
            </a:pPr>
            <a:r>
              <a:rPr lang="en-US" dirty="0"/>
              <a:t> R2 - R1 = ‘dynamic component’ </a:t>
            </a:r>
          </a:p>
          <a:p>
            <a:pPr marL="0" indent="0">
              <a:buNone/>
            </a:pPr>
            <a:r>
              <a:rPr lang="en-US" dirty="0"/>
              <a:t>                   ‘clinical measure of spasticity</a:t>
            </a:r>
          </a:p>
        </p:txBody>
      </p:sp>
    </p:spTree>
    <p:extLst>
      <p:ext uri="{BB962C8B-B14F-4D97-AF65-F5344CB8AC3E}">
        <p14:creationId xmlns:p14="http://schemas.microsoft.com/office/powerpoint/2010/main" xmlns="" val="277688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6F3CCCAD-6BE0-4BE7-9B7A-4696ECE92010}" type="slidenum">
              <a:rPr lang="en-GB" smtClean="0"/>
              <a:pPr/>
              <a:t>3</a:t>
            </a:fld>
            <a:endParaRPr lang="en-GB"/>
          </a:p>
        </p:txBody>
      </p:sp>
      <p:pic>
        <p:nvPicPr>
          <p:cNvPr id="1026" name="Picture 2" descr="C:\Users\Saumen Gupta\Pictures\ICF Model for my Study.jpg"/>
          <p:cNvPicPr>
            <a:picLocks noGrp="1" noChangeAspect="1" noChangeArrowheads="1"/>
          </p:cNvPicPr>
          <p:nvPr>
            <p:ph idx="1"/>
          </p:nvPr>
        </p:nvPicPr>
        <p:blipFill>
          <a:blip r:embed="rId2"/>
          <a:srcRect/>
          <a:stretch>
            <a:fillRect/>
          </a:stretch>
        </p:blipFill>
        <p:spPr bwMode="auto">
          <a:xfrm>
            <a:off x="1524000" y="228600"/>
            <a:ext cx="9144000" cy="6400800"/>
          </a:xfrm>
          <a:prstGeom prst="rect">
            <a:avLst/>
          </a:prstGeom>
          <a:noFill/>
        </p:spPr>
      </p:pic>
    </p:spTree>
    <p:extLst>
      <p:ext uri="{BB962C8B-B14F-4D97-AF65-F5344CB8AC3E}">
        <p14:creationId xmlns:p14="http://schemas.microsoft.com/office/powerpoint/2010/main" xmlns="" val="991988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Dystonic CP</a:t>
            </a:r>
          </a:p>
        </p:txBody>
      </p:sp>
      <p:sp>
        <p:nvSpPr>
          <p:cNvPr id="5" name="Content Placeholder 4"/>
          <p:cNvSpPr>
            <a:spLocks noGrp="1"/>
          </p:cNvSpPr>
          <p:nvPr>
            <p:ph idx="1"/>
          </p:nvPr>
        </p:nvSpPr>
        <p:spPr/>
        <p:txBody>
          <a:bodyPr>
            <a:normAutofit/>
          </a:bodyPr>
          <a:lstStyle/>
          <a:p>
            <a:r>
              <a:rPr lang="en-US" dirty="0"/>
              <a:t>Hypertonia shows an increase in muscle activity when at rest</a:t>
            </a:r>
          </a:p>
          <a:p>
            <a:endParaRPr lang="en-US" dirty="0"/>
          </a:p>
          <a:p>
            <a:r>
              <a:rPr lang="en-US" dirty="0"/>
              <a:t>Return to a fixed posture</a:t>
            </a:r>
          </a:p>
          <a:p>
            <a:endParaRPr lang="en-US" dirty="0"/>
          </a:p>
          <a:p>
            <a:r>
              <a:rPr lang="en-US" dirty="0"/>
              <a:t>Resistance increases with movement of the contralateral limb, and changes with a change in behavior or posture</a:t>
            </a:r>
          </a:p>
        </p:txBody>
      </p:sp>
    </p:spTree>
    <p:extLst>
      <p:ext uri="{BB962C8B-B14F-4D97-AF65-F5344CB8AC3E}">
        <p14:creationId xmlns:p14="http://schemas.microsoft.com/office/powerpoint/2010/main" xmlns="" val="3856225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There are also involuntary sustained or intermittent muscle contractions causing twisting and repetitive movements, abnormal postures, or both</a:t>
            </a:r>
          </a:p>
        </p:txBody>
      </p:sp>
    </p:spTree>
    <p:extLst>
      <p:ext uri="{BB962C8B-B14F-4D97-AF65-F5344CB8AC3E}">
        <p14:creationId xmlns:p14="http://schemas.microsoft.com/office/powerpoint/2010/main" xmlns="" val="1637815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To distinguish between spasticity, dystonia, and rigidity in the pediatric clinical setting - </a:t>
            </a:r>
            <a:r>
              <a:rPr lang="en-US" b="1" dirty="0"/>
              <a:t>Hypertonia Assessment Tool (HAT)</a:t>
            </a:r>
            <a:r>
              <a:rPr lang="en-US" dirty="0"/>
              <a:t> </a:t>
            </a:r>
          </a:p>
          <a:p>
            <a:endParaRPr lang="en-US" dirty="0"/>
          </a:p>
          <a:p>
            <a:r>
              <a:rPr lang="en-US" dirty="0"/>
              <a:t>The reliability and validity for spasticity and rigidity is good, but only moderate for dystonia and mixed tone</a:t>
            </a:r>
          </a:p>
          <a:p>
            <a:endParaRPr lang="en-US" dirty="0"/>
          </a:p>
        </p:txBody>
      </p:sp>
    </p:spTree>
    <p:extLst>
      <p:ext uri="{BB962C8B-B14F-4D97-AF65-F5344CB8AC3E}">
        <p14:creationId xmlns:p14="http://schemas.microsoft.com/office/powerpoint/2010/main" xmlns="" val="2441396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76401" y="228600"/>
            <a:ext cx="8739021" cy="624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39820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Barry Albright Dystonia (BAD) scale, a 5-point ordinal scale, is another measure of generalized dystonia</a:t>
            </a:r>
          </a:p>
        </p:txBody>
      </p:sp>
    </p:spTree>
    <p:extLst>
      <p:ext uri="{BB962C8B-B14F-4D97-AF65-F5344CB8AC3E}">
        <p14:creationId xmlns:p14="http://schemas.microsoft.com/office/powerpoint/2010/main" xmlns="" val="3017439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tone </a:t>
            </a:r>
          </a:p>
        </p:txBody>
      </p:sp>
      <p:sp>
        <p:nvSpPr>
          <p:cNvPr id="3" name="Content Placeholder 2"/>
          <p:cNvSpPr>
            <a:spLocks noGrp="1"/>
          </p:cNvSpPr>
          <p:nvPr>
            <p:ph idx="1"/>
          </p:nvPr>
        </p:nvSpPr>
        <p:spPr/>
        <p:txBody>
          <a:bodyPr>
            <a:normAutofit/>
          </a:bodyPr>
          <a:lstStyle/>
          <a:p>
            <a:r>
              <a:rPr lang="en-US" dirty="0"/>
              <a:t>Identified with a combination of both types of hyper tonicity in the same patient</a:t>
            </a:r>
          </a:p>
          <a:p>
            <a:endParaRPr lang="en-US" dirty="0"/>
          </a:p>
          <a:p>
            <a:r>
              <a:rPr lang="en-US" dirty="0"/>
              <a:t>Mixed tone is more difficult to diagnosis and quantify than pure spasticity</a:t>
            </a:r>
          </a:p>
          <a:p>
            <a:endParaRPr lang="en-US" dirty="0"/>
          </a:p>
          <a:p>
            <a:r>
              <a:rPr lang="en-US" dirty="0"/>
              <a:t>It is important to assess the degree of mixed tone present, because the outcome of surgery may be less predictable</a:t>
            </a:r>
          </a:p>
          <a:p>
            <a:endParaRPr lang="en-US" dirty="0"/>
          </a:p>
          <a:p>
            <a:endParaRPr lang="en-US" dirty="0"/>
          </a:p>
        </p:txBody>
      </p:sp>
    </p:spTree>
    <p:extLst>
      <p:ext uri="{BB962C8B-B14F-4D97-AF65-F5344CB8AC3E}">
        <p14:creationId xmlns:p14="http://schemas.microsoft.com/office/powerpoint/2010/main" xmlns="" val="642493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7600" y="-25400"/>
            <a:ext cx="5185494" cy="688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92248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Strength in CP</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126019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Muscle testing in CP</a:t>
            </a:r>
            <a:endParaRPr lang="en-US" dirty="0"/>
          </a:p>
        </p:txBody>
      </p:sp>
      <p:sp>
        <p:nvSpPr>
          <p:cNvPr id="4" name="Content Placeholder 3"/>
          <p:cNvSpPr>
            <a:spLocks noGrp="1"/>
          </p:cNvSpPr>
          <p:nvPr>
            <p:ph idx="1"/>
          </p:nvPr>
        </p:nvSpPr>
        <p:spPr/>
        <p:txBody>
          <a:bodyPr/>
          <a:lstStyle/>
          <a:p>
            <a:r>
              <a:rPr lang="en-US" dirty="0"/>
              <a:t>Clinicians feared that strong near maximal effort would exacerbate spasticity and muscle tightness in those who were already ‘stiffer’ than normal</a:t>
            </a:r>
          </a:p>
          <a:p>
            <a:endParaRPr lang="en-US" dirty="0"/>
          </a:p>
          <a:p>
            <a:pPr marL="0" indent="0">
              <a:buNone/>
            </a:pPr>
            <a:r>
              <a:rPr lang="en-US" dirty="0"/>
              <a:t>                                                   				(</a:t>
            </a:r>
            <a:r>
              <a:rPr lang="en-US" dirty="0" err="1"/>
              <a:t>Bobath</a:t>
            </a:r>
            <a:r>
              <a:rPr lang="en-US" dirty="0"/>
              <a:t>, 1990)</a:t>
            </a:r>
          </a:p>
        </p:txBody>
      </p:sp>
    </p:spTree>
    <p:extLst>
      <p:ext uri="{BB962C8B-B14F-4D97-AF65-F5344CB8AC3E}">
        <p14:creationId xmlns:p14="http://schemas.microsoft.com/office/powerpoint/2010/main" xmlns="" val="12303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Weakness - significant impairment in CP? </a:t>
            </a:r>
          </a:p>
          <a:p>
            <a:endParaRPr lang="en-US" dirty="0"/>
          </a:p>
          <a:p>
            <a:r>
              <a:rPr lang="en-US" dirty="0"/>
              <a:t>Strength training effective in increasing force production and improving motor function and disability in CP?</a:t>
            </a:r>
          </a:p>
        </p:txBody>
      </p:sp>
    </p:spTree>
    <p:extLst>
      <p:ext uri="{BB962C8B-B14F-4D97-AF65-F5344CB8AC3E}">
        <p14:creationId xmlns:p14="http://schemas.microsoft.com/office/powerpoint/2010/main" xmlns="" val="117305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ICF and its use </a:t>
            </a:r>
            <a:endParaRPr lang="en-GB" b="1" dirty="0"/>
          </a:p>
        </p:txBody>
      </p:sp>
      <p:sp>
        <p:nvSpPr>
          <p:cNvPr id="3" name="Content Placeholder 2"/>
          <p:cNvSpPr>
            <a:spLocks noGrp="1"/>
          </p:cNvSpPr>
          <p:nvPr>
            <p:ph sz="half" idx="1"/>
          </p:nvPr>
        </p:nvSpPr>
        <p:spPr>
          <a:xfrm>
            <a:off x="1524000" y="1600201"/>
            <a:ext cx="4648200" cy="4525963"/>
          </a:xfrm>
        </p:spPr>
        <p:txBody>
          <a:bodyPr>
            <a:normAutofit/>
          </a:bodyPr>
          <a:lstStyle/>
          <a:p>
            <a:pPr>
              <a:lnSpc>
                <a:spcPct val="90000"/>
              </a:lnSpc>
              <a:buClr>
                <a:srgbClr val="C00000"/>
              </a:buClr>
              <a:tabLst>
                <a:tab pos="457200" algn="l"/>
                <a:tab pos="533400" algn="l"/>
                <a:tab pos="1085850" algn="l"/>
                <a:tab pos="1257300" algn="l"/>
              </a:tabLst>
            </a:pPr>
            <a:r>
              <a:rPr lang="en-GB" dirty="0">
                <a:latin typeface="Arial" charset="0"/>
              </a:rPr>
              <a:t>To describe functioning and disability from a multidimensional perspective</a:t>
            </a:r>
          </a:p>
          <a:p>
            <a:endParaRPr lang="en-GB" dirty="0"/>
          </a:p>
        </p:txBody>
      </p:sp>
      <p:sp>
        <p:nvSpPr>
          <p:cNvPr id="6" name="Content Placeholder 5"/>
          <p:cNvSpPr>
            <a:spLocks noGrp="1"/>
          </p:cNvSpPr>
          <p:nvPr>
            <p:ph sz="half" idx="2"/>
          </p:nvPr>
        </p:nvSpPr>
        <p:spPr/>
        <p:txBody>
          <a:bodyPr>
            <a:normAutofit/>
          </a:bodyPr>
          <a:lstStyle/>
          <a:p>
            <a:endParaRPr lang="en-GB" dirty="0"/>
          </a:p>
        </p:txBody>
      </p:sp>
      <p:sp>
        <p:nvSpPr>
          <p:cNvPr id="4" name="Slide Number Placeholder 3"/>
          <p:cNvSpPr>
            <a:spLocks noGrp="1"/>
          </p:cNvSpPr>
          <p:nvPr>
            <p:ph type="sldNum" sz="quarter" idx="12"/>
          </p:nvPr>
        </p:nvSpPr>
        <p:spPr/>
        <p:txBody>
          <a:bodyPr/>
          <a:lstStyle/>
          <a:p>
            <a:fld id="{6F3CCCAD-6BE0-4BE7-9B7A-4696ECE92010}" type="slidenum">
              <a:rPr lang="en-GB" smtClean="0"/>
              <a:pPr/>
              <a:t>4</a:t>
            </a:fld>
            <a:endParaRPr lang="en-GB"/>
          </a:p>
        </p:txBody>
      </p:sp>
      <p:pic>
        <p:nvPicPr>
          <p:cNvPr id="5" name="Picture 2" descr="C:\Users\Saumen Gupta\Pictures\ICF Model for my Study.jpg"/>
          <p:cNvPicPr>
            <a:picLocks noChangeAspect="1" noChangeArrowheads="1"/>
          </p:cNvPicPr>
          <p:nvPr/>
        </p:nvPicPr>
        <p:blipFill>
          <a:blip r:embed="rId2"/>
          <a:srcRect/>
          <a:stretch>
            <a:fillRect/>
          </a:stretch>
        </p:blipFill>
        <p:spPr bwMode="auto">
          <a:xfrm>
            <a:off x="6096000" y="1447800"/>
            <a:ext cx="4572000" cy="4267200"/>
          </a:xfrm>
          <a:prstGeom prst="rect">
            <a:avLst/>
          </a:prstGeom>
          <a:noFill/>
        </p:spPr>
      </p:pic>
    </p:spTree>
    <p:extLst>
      <p:ext uri="{BB962C8B-B14F-4D97-AF65-F5344CB8AC3E}">
        <p14:creationId xmlns:p14="http://schemas.microsoft.com/office/powerpoint/2010/main" xmlns="" val="2222373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r>
              <a:rPr lang="en-US" dirty="0"/>
              <a:t>Difficulties performing everyday functional activities </a:t>
            </a:r>
          </a:p>
          <a:p>
            <a:endParaRPr lang="en-US" dirty="0"/>
          </a:p>
          <a:p>
            <a:r>
              <a:rPr lang="en-US" dirty="0"/>
              <a:t>Different distribution of muscle strength</a:t>
            </a:r>
          </a:p>
          <a:p>
            <a:endParaRPr lang="en-US" dirty="0"/>
          </a:p>
        </p:txBody>
      </p:sp>
    </p:spTree>
    <p:extLst>
      <p:ext uri="{BB962C8B-B14F-4D97-AF65-F5344CB8AC3E}">
        <p14:creationId xmlns:p14="http://schemas.microsoft.com/office/powerpoint/2010/main" xmlns="" val="986964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Lit. gives two different muscle strength measurements that are used in children and adolescents with CP </a:t>
            </a:r>
          </a:p>
          <a:p>
            <a:endParaRPr lang="en-US" dirty="0"/>
          </a:p>
          <a:p>
            <a:r>
              <a:rPr lang="en-US" dirty="0"/>
              <a:t>Isometric and isokinetic</a:t>
            </a:r>
          </a:p>
        </p:txBody>
      </p:sp>
    </p:spTree>
    <p:extLst>
      <p:ext uri="{BB962C8B-B14F-4D97-AF65-F5344CB8AC3E}">
        <p14:creationId xmlns:p14="http://schemas.microsoft.com/office/powerpoint/2010/main" xmlns="" val="2777282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Isometric </a:t>
            </a:r>
          </a:p>
        </p:txBody>
      </p:sp>
      <p:sp>
        <p:nvSpPr>
          <p:cNvPr id="3" name="Content Placeholder 2"/>
          <p:cNvSpPr>
            <a:spLocks noGrp="1"/>
          </p:cNvSpPr>
          <p:nvPr>
            <p:ph idx="1"/>
          </p:nvPr>
        </p:nvSpPr>
        <p:spPr/>
        <p:txBody>
          <a:bodyPr/>
          <a:lstStyle/>
          <a:p>
            <a:r>
              <a:rPr lang="en-US" dirty="0"/>
              <a:t>An isometric-based test -  measures the ability of a muscle group to produce force without a change in overall muscle-tendon length</a:t>
            </a:r>
          </a:p>
          <a:p>
            <a:endParaRPr lang="en-US" dirty="0"/>
          </a:p>
          <a:p>
            <a:endParaRPr lang="en-US" dirty="0"/>
          </a:p>
          <a:p>
            <a:endParaRPr lang="en-US" dirty="0"/>
          </a:p>
        </p:txBody>
      </p:sp>
    </p:spTree>
    <p:extLst>
      <p:ext uri="{BB962C8B-B14F-4D97-AF65-F5344CB8AC3E}">
        <p14:creationId xmlns:p14="http://schemas.microsoft.com/office/powerpoint/2010/main" xmlns="" val="2495611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practice</a:t>
            </a:r>
          </a:p>
        </p:txBody>
      </p:sp>
      <p:sp>
        <p:nvSpPr>
          <p:cNvPr id="3" name="Content Placeholder 2"/>
          <p:cNvSpPr>
            <a:spLocks noGrp="1"/>
          </p:cNvSpPr>
          <p:nvPr>
            <p:ph idx="1"/>
          </p:nvPr>
        </p:nvSpPr>
        <p:spPr/>
        <p:txBody>
          <a:bodyPr/>
          <a:lstStyle/>
          <a:p>
            <a:r>
              <a:rPr lang="en-US" dirty="0"/>
              <a:t>Muscle strength is usually assessed by isometric resistance-based methods</a:t>
            </a:r>
          </a:p>
          <a:p>
            <a:endParaRPr lang="en-US" dirty="0"/>
          </a:p>
          <a:p>
            <a:pPr>
              <a:buFontTx/>
              <a:buChar char="-"/>
            </a:pPr>
            <a:r>
              <a:rPr lang="en-US" dirty="0"/>
              <a:t>manual muscle testing (MMT) and </a:t>
            </a:r>
          </a:p>
          <a:p>
            <a:pPr>
              <a:buFontTx/>
              <a:buChar char="-"/>
            </a:pPr>
            <a:r>
              <a:rPr lang="en-US" dirty="0"/>
              <a:t>hand-held dynamometry (HHD)</a:t>
            </a:r>
          </a:p>
          <a:p>
            <a:endParaRPr lang="en-US" dirty="0"/>
          </a:p>
          <a:p>
            <a:r>
              <a:rPr lang="en-US" dirty="0"/>
              <a:t>MMT uses an ordinal 6-point (0 – 5) Medical Research Council (MRC) scale</a:t>
            </a:r>
          </a:p>
        </p:txBody>
      </p:sp>
    </p:spTree>
    <p:extLst>
      <p:ext uri="{BB962C8B-B14F-4D97-AF65-F5344CB8AC3E}">
        <p14:creationId xmlns:p14="http://schemas.microsoft.com/office/powerpoint/2010/main" xmlns="" val="3337687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MMT</a:t>
            </a:r>
          </a:p>
        </p:txBody>
      </p:sp>
      <p:sp>
        <p:nvSpPr>
          <p:cNvPr id="3" name="Content Placeholder 2"/>
          <p:cNvSpPr>
            <a:spLocks noGrp="1"/>
          </p:cNvSpPr>
          <p:nvPr>
            <p:ph idx="1"/>
          </p:nvPr>
        </p:nvSpPr>
        <p:spPr/>
        <p:txBody>
          <a:bodyPr/>
          <a:lstStyle/>
          <a:p>
            <a:r>
              <a:rPr lang="en-US" dirty="0"/>
              <a:t>MMT using the Kendall scale is the typical method for measuring muscle strength in children with CP</a:t>
            </a:r>
          </a:p>
          <a:p>
            <a:endParaRPr lang="en-US" dirty="0"/>
          </a:p>
          <a:p>
            <a:r>
              <a:rPr lang="en-US" dirty="0"/>
              <a:t>Quick way to assess</a:t>
            </a:r>
          </a:p>
          <a:p>
            <a:endParaRPr lang="en-US" dirty="0"/>
          </a:p>
          <a:p>
            <a:r>
              <a:rPr lang="en-US" dirty="0"/>
              <a:t>Should be used as a screening tool</a:t>
            </a:r>
          </a:p>
        </p:txBody>
      </p:sp>
    </p:spTree>
    <p:extLst>
      <p:ext uri="{BB962C8B-B14F-4D97-AF65-F5344CB8AC3E}">
        <p14:creationId xmlns:p14="http://schemas.microsoft.com/office/powerpoint/2010/main" xmlns="" val="3435858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MMT</a:t>
            </a:r>
          </a:p>
        </p:txBody>
      </p:sp>
      <p:sp>
        <p:nvSpPr>
          <p:cNvPr id="3" name="Content Placeholder 2"/>
          <p:cNvSpPr>
            <a:spLocks noGrp="1"/>
          </p:cNvSpPr>
          <p:nvPr>
            <p:ph idx="1"/>
          </p:nvPr>
        </p:nvSpPr>
        <p:spPr/>
        <p:txBody>
          <a:bodyPr>
            <a:normAutofit/>
          </a:bodyPr>
          <a:lstStyle/>
          <a:p>
            <a:r>
              <a:rPr lang="en-US" dirty="0"/>
              <a:t>Reliability of is fair when assessed for individual muscles </a:t>
            </a:r>
          </a:p>
          <a:p>
            <a:endParaRPr lang="en-US" dirty="0"/>
          </a:p>
          <a:p>
            <a:r>
              <a:rPr lang="en-US" dirty="0"/>
              <a:t>Training is required to achieve this modest reliability </a:t>
            </a:r>
          </a:p>
          <a:p>
            <a:endParaRPr lang="en-US" dirty="0"/>
          </a:p>
          <a:p>
            <a:r>
              <a:rPr lang="en-US" dirty="0"/>
              <a:t>Method is often not sufficiently sensitive to assess muscle strength of MRC grade 4 and grade 5 </a:t>
            </a:r>
          </a:p>
        </p:txBody>
      </p:sp>
    </p:spTree>
    <p:extLst>
      <p:ext uri="{BB962C8B-B14F-4D97-AF65-F5344CB8AC3E}">
        <p14:creationId xmlns:p14="http://schemas.microsoft.com/office/powerpoint/2010/main" xmlns="" val="2540656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 decrease in the reliability</a:t>
            </a:r>
          </a:p>
        </p:txBody>
      </p:sp>
      <p:sp>
        <p:nvSpPr>
          <p:cNvPr id="3" name="Content Placeholder 2"/>
          <p:cNvSpPr>
            <a:spLocks noGrp="1"/>
          </p:cNvSpPr>
          <p:nvPr>
            <p:ph idx="1"/>
          </p:nvPr>
        </p:nvSpPr>
        <p:spPr/>
        <p:txBody>
          <a:bodyPr/>
          <a:lstStyle/>
          <a:p>
            <a:r>
              <a:rPr lang="en-US" dirty="0"/>
              <a:t>Examiner’s judgment </a:t>
            </a:r>
          </a:p>
          <a:p>
            <a:endParaRPr lang="en-US" dirty="0"/>
          </a:p>
          <a:p>
            <a:r>
              <a:rPr lang="en-US" dirty="0"/>
              <a:t>Experience</a:t>
            </a:r>
          </a:p>
          <a:p>
            <a:endParaRPr lang="en-US" dirty="0"/>
          </a:p>
          <a:p>
            <a:r>
              <a:rPr lang="en-US" dirty="0"/>
              <a:t>The amount of force generated by the examiner </a:t>
            </a:r>
          </a:p>
          <a:p>
            <a:endParaRPr lang="en-US" dirty="0"/>
          </a:p>
        </p:txBody>
      </p:sp>
    </p:spTree>
    <p:extLst>
      <p:ext uri="{BB962C8B-B14F-4D97-AF65-F5344CB8AC3E}">
        <p14:creationId xmlns:p14="http://schemas.microsoft.com/office/powerpoint/2010/main" xmlns="" val="1643487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HDD</a:t>
            </a:r>
          </a:p>
        </p:txBody>
      </p:sp>
      <p:sp>
        <p:nvSpPr>
          <p:cNvPr id="3" name="Content Placeholder 2"/>
          <p:cNvSpPr>
            <a:spLocks noGrp="1"/>
          </p:cNvSpPr>
          <p:nvPr>
            <p:ph idx="1"/>
          </p:nvPr>
        </p:nvSpPr>
        <p:spPr/>
        <p:txBody>
          <a:bodyPr/>
          <a:lstStyle/>
          <a:p>
            <a:r>
              <a:rPr lang="en-US" dirty="0"/>
              <a:t>HHD consists of a simple hand-held device equipped with a small internal load cell capable of measuring muscular force (in Newton / pound force)</a:t>
            </a:r>
          </a:p>
          <a:p>
            <a:endParaRPr lang="en-US" dirty="0"/>
          </a:p>
        </p:txBody>
      </p:sp>
    </p:spTree>
    <p:extLst>
      <p:ext uri="{BB962C8B-B14F-4D97-AF65-F5344CB8AC3E}">
        <p14:creationId xmlns:p14="http://schemas.microsoft.com/office/powerpoint/2010/main" xmlns="" val="3721290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There is no consensus about the way of testing that should be used</a:t>
            </a:r>
          </a:p>
          <a:p>
            <a:endParaRPr lang="en-US" dirty="0"/>
          </a:p>
          <a:p>
            <a:r>
              <a:rPr lang="en-US" dirty="0"/>
              <a:t>Publishes studies used </a:t>
            </a:r>
          </a:p>
          <a:p>
            <a:endParaRPr lang="en-US" dirty="0"/>
          </a:p>
          <a:p>
            <a:pPr>
              <a:buFontTx/>
              <a:buChar char="-"/>
            </a:pPr>
            <a:r>
              <a:rPr lang="en-US" dirty="0"/>
              <a:t>break-method </a:t>
            </a:r>
          </a:p>
          <a:p>
            <a:pPr>
              <a:buFontTx/>
              <a:buChar char="-"/>
            </a:pPr>
            <a:r>
              <a:rPr lang="en-US" dirty="0"/>
              <a:t>make-method</a:t>
            </a:r>
          </a:p>
          <a:p>
            <a:endParaRPr lang="en-US" dirty="0"/>
          </a:p>
        </p:txBody>
      </p:sp>
    </p:spTree>
    <p:extLst>
      <p:ext uri="{BB962C8B-B14F-4D97-AF65-F5344CB8AC3E}">
        <p14:creationId xmlns:p14="http://schemas.microsoft.com/office/powerpoint/2010/main" xmlns="" val="1803515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Because of the number of measurements</a:t>
            </a:r>
          </a:p>
          <a:p>
            <a:endParaRPr lang="en-US" dirty="0"/>
          </a:p>
          <a:p>
            <a:r>
              <a:rPr lang="en-US" dirty="0"/>
              <a:t>Protocol - the child was allowed a 5 minute rest between the break- and make-test</a:t>
            </a:r>
          </a:p>
        </p:txBody>
      </p:sp>
    </p:spTree>
    <p:extLst>
      <p:ext uri="{BB962C8B-B14F-4D97-AF65-F5344CB8AC3E}">
        <p14:creationId xmlns:p14="http://schemas.microsoft.com/office/powerpoint/2010/main" xmlns="" val="1215877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ICF and its use </a:t>
            </a:r>
            <a:endParaRPr lang="en-GB" b="1" dirty="0"/>
          </a:p>
        </p:txBody>
      </p:sp>
      <p:sp>
        <p:nvSpPr>
          <p:cNvPr id="3" name="Content Placeholder 2"/>
          <p:cNvSpPr>
            <a:spLocks noGrp="1"/>
          </p:cNvSpPr>
          <p:nvPr>
            <p:ph sz="half" idx="1"/>
          </p:nvPr>
        </p:nvSpPr>
        <p:spPr>
          <a:xfrm>
            <a:off x="1524000" y="1600201"/>
            <a:ext cx="4648200" cy="4525963"/>
          </a:xfrm>
        </p:spPr>
        <p:txBody>
          <a:bodyPr>
            <a:normAutofit/>
          </a:bodyPr>
          <a:lstStyle/>
          <a:p>
            <a:pPr marL="457200" indent="-457200">
              <a:lnSpc>
                <a:spcPct val="90000"/>
              </a:lnSpc>
              <a:buClr>
                <a:srgbClr val="C00000"/>
              </a:buClr>
              <a:buFontTx/>
              <a:buChar char="-"/>
              <a:tabLst>
                <a:tab pos="457200" algn="l"/>
                <a:tab pos="533400" algn="l"/>
                <a:tab pos="1085850" algn="l"/>
                <a:tab pos="1257300" algn="l"/>
              </a:tabLst>
            </a:pPr>
            <a:r>
              <a:rPr lang="en-GB" dirty="0">
                <a:latin typeface="Arial" charset="0"/>
              </a:rPr>
              <a:t>To examine associations between functions within and between the components  </a:t>
            </a:r>
          </a:p>
          <a:p>
            <a:pPr marL="457200" indent="-457200">
              <a:lnSpc>
                <a:spcPct val="90000"/>
              </a:lnSpc>
              <a:buClr>
                <a:srgbClr val="C00000"/>
              </a:buClr>
              <a:buFontTx/>
              <a:buChar char="-"/>
              <a:tabLst>
                <a:tab pos="457200" algn="l"/>
                <a:tab pos="533400" algn="l"/>
                <a:tab pos="1085850" algn="l"/>
                <a:tab pos="1257300" algn="l"/>
              </a:tabLst>
            </a:pPr>
            <a:endParaRPr lang="en-GB" dirty="0">
              <a:latin typeface="Arial" charset="0"/>
            </a:endParaRPr>
          </a:p>
          <a:p>
            <a:pPr marL="457200" indent="-457200">
              <a:lnSpc>
                <a:spcPct val="90000"/>
              </a:lnSpc>
              <a:buClr>
                <a:srgbClr val="C00000"/>
              </a:buClr>
              <a:buFontTx/>
              <a:buChar char="-"/>
              <a:tabLst>
                <a:tab pos="457200" algn="l"/>
                <a:tab pos="533400" algn="l"/>
                <a:tab pos="1085850" algn="l"/>
                <a:tab pos="1257300" algn="l"/>
              </a:tabLst>
            </a:pPr>
            <a:r>
              <a:rPr lang="nb-NO" dirty="0">
                <a:latin typeface="Arial" charset="0"/>
              </a:rPr>
              <a:t>To </a:t>
            </a:r>
            <a:r>
              <a:rPr lang="en-GB" dirty="0">
                <a:latin typeface="Arial" charset="0"/>
              </a:rPr>
              <a:t>investigate the influence of the environment and the contribution of personal factors on everyday functioning</a:t>
            </a:r>
          </a:p>
          <a:p>
            <a:endParaRPr lang="en-GB" dirty="0"/>
          </a:p>
        </p:txBody>
      </p:sp>
      <p:sp>
        <p:nvSpPr>
          <p:cNvPr id="6" name="Content Placeholder 5"/>
          <p:cNvSpPr>
            <a:spLocks noGrp="1"/>
          </p:cNvSpPr>
          <p:nvPr>
            <p:ph sz="half" idx="2"/>
          </p:nvPr>
        </p:nvSpPr>
        <p:spPr/>
        <p:txBody>
          <a:bodyPr>
            <a:normAutofit/>
          </a:bodyPr>
          <a:lstStyle/>
          <a:p>
            <a:endParaRPr lang="en-GB" dirty="0"/>
          </a:p>
        </p:txBody>
      </p:sp>
      <p:sp>
        <p:nvSpPr>
          <p:cNvPr id="4" name="Slide Number Placeholder 3"/>
          <p:cNvSpPr>
            <a:spLocks noGrp="1"/>
          </p:cNvSpPr>
          <p:nvPr>
            <p:ph type="sldNum" sz="quarter" idx="12"/>
          </p:nvPr>
        </p:nvSpPr>
        <p:spPr/>
        <p:txBody>
          <a:bodyPr/>
          <a:lstStyle/>
          <a:p>
            <a:fld id="{6F3CCCAD-6BE0-4BE7-9B7A-4696ECE92010}" type="slidenum">
              <a:rPr lang="en-GB" smtClean="0"/>
              <a:pPr/>
              <a:t>5</a:t>
            </a:fld>
            <a:endParaRPr lang="en-GB"/>
          </a:p>
        </p:txBody>
      </p:sp>
      <p:pic>
        <p:nvPicPr>
          <p:cNvPr id="5" name="Picture 2" descr="C:\Users\Saumen Gupta\Pictures\ICF Model for my Study.jpg"/>
          <p:cNvPicPr>
            <a:picLocks noChangeAspect="1" noChangeArrowheads="1"/>
          </p:cNvPicPr>
          <p:nvPr/>
        </p:nvPicPr>
        <p:blipFill>
          <a:blip r:embed="rId2"/>
          <a:srcRect/>
          <a:stretch>
            <a:fillRect/>
          </a:stretch>
        </p:blipFill>
        <p:spPr bwMode="auto">
          <a:xfrm>
            <a:off x="6096000" y="1447800"/>
            <a:ext cx="4572000" cy="4267200"/>
          </a:xfrm>
          <a:prstGeom prst="rect">
            <a:avLst/>
          </a:prstGeom>
          <a:noFill/>
        </p:spPr>
      </p:pic>
    </p:spTree>
    <p:extLst>
      <p:ext uri="{BB962C8B-B14F-4D97-AF65-F5344CB8AC3E}">
        <p14:creationId xmlns:p14="http://schemas.microsoft.com/office/powerpoint/2010/main" xmlns="" val="3671359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test </a:t>
            </a:r>
          </a:p>
        </p:txBody>
      </p:sp>
      <p:sp>
        <p:nvSpPr>
          <p:cNvPr id="3" name="Content Placeholder 2"/>
          <p:cNvSpPr>
            <a:spLocks noGrp="1"/>
          </p:cNvSpPr>
          <p:nvPr>
            <p:ph idx="1"/>
          </p:nvPr>
        </p:nvSpPr>
        <p:spPr/>
        <p:txBody>
          <a:bodyPr/>
          <a:lstStyle/>
          <a:p>
            <a:r>
              <a:rPr lang="en-US" dirty="0"/>
              <a:t>In the break test, the examiner gradually applied force with the dynamometer for 1 sec to allow the to adjust and to recruit the maximum number of muscle fibres. </a:t>
            </a:r>
          </a:p>
          <a:p>
            <a:endParaRPr lang="en-US" dirty="0"/>
          </a:p>
          <a:p>
            <a:r>
              <a:rPr lang="en-US" dirty="0"/>
              <a:t>After 1 sec, the force of the examiner exceeds the force of the patient very slightly </a:t>
            </a:r>
          </a:p>
        </p:txBody>
      </p:sp>
    </p:spTree>
    <p:extLst>
      <p:ext uri="{BB962C8B-B14F-4D97-AF65-F5344CB8AC3E}">
        <p14:creationId xmlns:p14="http://schemas.microsoft.com/office/powerpoint/2010/main" xmlns="" val="15053325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Test</a:t>
            </a:r>
          </a:p>
        </p:txBody>
      </p:sp>
      <p:sp>
        <p:nvSpPr>
          <p:cNvPr id="3" name="Content Placeholder 2"/>
          <p:cNvSpPr>
            <a:spLocks noGrp="1"/>
          </p:cNvSpPr>
          <p:nvPr>
            <p:ph idx="1"/>
          </p:nvPr>
        </p:nvSpPr>
        <p:spPr/>
        <p:txBody>
          <a:bodyPr>
            <a:normAutofit/>
          </a:bodyPr>
          <a:lstStyle/>
          <a:p>
            <a:r>
              <a:rPr lang="en-US" dirty="0"/>
              <a:t>Maximal effort exerted against a stationary HHD </a:t>
            </a:r>
          </a:p>
          <a:p>
            <a:endParaRPr lang="en-US" dirty="0"/>
          </a:p>
          <a:p>
            <a:r>
              <a:rPr lang="en-US" dirty="0"/>
              <a:t>Instruction -  to gradually ‘push as hard as possible’ against the dynamometer (held rigidly by the examiner perpendicular to the child’s limb segment) over a period of approximately 5 sec until the examiner asks the patient to relax </a:t>
            </a:r>
          </a:p>
        </p:txBody>
      </p:sp>
    </p:spTree>
    <p:extLst>
      <p:ext uri="{BB962C8B-B14F-4D97-AF65-F5344CB8AC3E}">
        <p14:creationId xmlns:p14="http://schemas.microsoft.com/office/powerpoint/2010/main" xmlns="" val="1336019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Damiano</a:t>
            </a:r>
            <a:r>
              <a:rPr lang="en-US" dirty="0"/>
              <a:t> et al. suggests that the peak value, achieved in a series of trials during the make-method, should be used to measure muscle strength in children with CP</a:t>
            </a:r>
          </a:p>
        </p:txBody>
      </p:sp>
    </p:spTree>
    <p:extLst>
      <p:ext uri="{BB962C8B-B14F-4D97-AF65-F5344CB8AC3E}">
        <p14:creationId xmlns:p14="http://schemas.microsoft.com/office/powerpoint/2010/main" xmlns="" val="4115395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Standardized muscle test positions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xmlns="" val="1858324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 extensors -1 </a:t>
            </a:r>
          </a:p>
        </p:txBody>
      </p:sp>
      <p:sp>
        <p:nvSpPr>
          <p:cNvPr id="3" name="Content Placeholder 2"/>
          <p:cNvSpPr>
            <a:spLocks noGrp="1"/>
          </p:cNvSpPr>
          <p:nvPr>
            <p:ph idx="1"/>
          </p:nvPr>
        </p:nvSpPr>
        <p:spPr>
          <a:xfrm>
            <a:off x="1981200" y="1600201"/>
            <a:ext cx="8077200" cy="4530725"/>
          </a:xfrm>
        </p:spPr>
        <p:txBody>
          <a:bodyPr>
            <a:normAutofit lnSpcReduction="10000"/>
          </a:bodyPr>
          <a:lstStyle/>
          <a:p>
            <a:r>
              <a:rPr lang="en-US" dirty="0"/>
              <a:t>Subject position- Prone with legs outside the couch - not tested with foot on the floor</a:t>
            </a:r>
          </a:p>
          <a:p>
            <a:endParaRPr lang="en-US" dirty="0"/>
          </a:p>
          <a:p>
            <a:r>
              <a:rPr lang="en-US" dirty="0"/>
              <a:t>Stabilization – hold on the bench</a:t>
            </a:r>
          </a:p>
          <a:p>
            <a:endParaRPr lang="en-US" dirty="0"/>
          </a:p>
          <a:p>
            <a:r>
              <a:rPr lang="en-US" dirty="0"/>
              <a:t>Resistance – femur distally</a:t>
            </a:r>
          </a:p>
          <a:p>
            <a:endParaRPr lang="en-US" dirty="0"/>
          </a:p>
          <a:p>
            <a:r>
              <a:rPr lang="en-US" dirty="0"/>
              <a:t>Lever arm measurement – from GT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7400" y="2743200"/>
            <a:ext cx="7315200" cy="35814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833443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Hip extensors -2 ( where isolation is possible )</a:t>
            </a:r>
          </a:p>
        </p:txBody>
      </p:sp>
      <p:sp>
        <p:nvSpPr>
          <p:cNvPr id="3" name="Content Placeholder 2"/>
          <p:cNvSpPr>
            <a:spLocks noGrp="1"/>
          </p:cNvSpPr>
          <p:nvPr>
            <p:ph idx="1"/>
          </p:nvPr>
        </p:nvSpPr>
        <p:spPr>
          <a:xfrm>
            <a:off x="1981200" y="1600201"/>
            <a:ext cx="8077200" cy="4530725"/>
          </a:xfrm>
        </p:spPr>
        <p:txBody>
          <a:bodyPr/>
          <a:lstStyle/>
          <a:p>
            <a:r>
              <a:rPr lang="en-US" dirty="0"/>
              <a:t>Subject position- Prone</a:t>
            </a:r>
          </a:p>
          <a:p>
            <a:endParaRPr lang="en-US" dirty="0"/>
          </a:p>
          <a:p>
            <a:r>
              <a:rPr lang="en-US" dirty="0"/>
              <a:t>Stabilization – hold on the bench</a:t>
            </a:r>
          </a:p>
          <a:p>
            <a:endParaRPr lang="en-US" dirty="0"/>
          </a:p>
          <a:p>
            <a:r>
              <a:rPr lang="en-US" dirty="0"/>
              <a:t>Resistance – femur distally</a:t>
            </a:r>
          </a:p>
          <a:p>
            <a:endParaRPr lang="en-US" dirty="0"/>
          </a:p>
          <a:p>
            <a:r>
              <a:rPr lang="en-US" dirty="0"/>
              <a:t>Lever arm measurement – from GT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7400" y="2614612"/>
            <a:ext cx="7315200" cy="3633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5973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 flexors -1 </a:t>
            </a:r>
          </a:p>
        </p:txBody>
      </p:sp>
      <p:sp>
        <p:nvSpPr>
          <p:cNvPr id="3" name="Content Placeholder 2"/>
          <p:cNvSpPr>
            <a:spLocks noGrp="1"/>
          </p:cNvSpPr>
          <p:nvPr>
            <p:ph idx="1"/>
          </p:nvPr>
        </p:nvSpPr>
        <p:spPr>
          <a:xfrm>
            <a:off x="1981200" y="1600201"/>
            <a:ext cx="8077200" cy="4530725"/>
          </a:xfrm>
        </p:spPr>
        <p:txBody>
          <a:bodyPr/>
          <a:lstStyle/>
          <a:p>
            <a:r>
              <a:rPr lang="en-US" dirty="0"/>
              <a:t>Subject position- Sitting </a:t>
            </a:r>
          </a:p>
          <a:p>
            <a:endParaRPr lang="en-US" dirty="0"/>
          </a:p>
          <a:p>
            <a:r>
              <a:rPr lang="en-US" dirty="0"/>
              <a:t>Stabilization – hold on the bench</a:t>
            </a:r>
          </a:p>
          <a:p>
            <a:endParaRPr lang="en-US" dirty="0"/>
          </a:p>
          <a:p>
            <a:r>
              <a:rPr lang="en-US" dirty="0"/>
              <a:t>Resistance – femur distally</a:t>
            </a:r>
          </a:p>
          <a:p>
            <a:endParaRPr lang="en-US" dirty="0"/>
          </a:p>
          <a:p>
            <a:r>
              <a:rPr lang="en-US" dirty="0"/>
              <a:t>Lever arm measurement – from GT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81200" y="2743200"/>
            <a:ext cx="6781800" cy="3773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233495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 flexors -2 </a:t>
            </a:r>
          </a:p>
        </p:txBody>
      </p:sp>
      <p:sp>
        <p:nvSpPr>
          <p:cNvPr id="3" name="Content Placeholder 2"/>
          <p:cNvSpPr>
            <a:spLocks noGrp="1"/>
          </p:cNvSpPr>
          <p:nvPr>
            <p:ph idx="1"/>
          </p:nvPr>
        </p:nvSpPr>
        <p:spPr>
          <a:xfrm>
            <a:off x="1981200" y="1600201"/>
            <a:ext cx="8077200" cy="4530725"/>
          </a:xfrm>
        </p:spPr>
        <p:txBody>
          <a:bodyPr>
            <a:normAutofit lnSpcReduction="10000"/>
          </a:bodyPr>
          <a:lstStyle/>
          <a:p>
            <a:r>
              <a:rPr lang="en-US" dirty="0"/>
              <a:t>Subject position- Supine (Hip and knee flexed 90°)</a:t>
            </a:r>
          </a:p>
          <a:p>
            <a:endParaRPr lang="en-US" dirty="0"/>
          </a:p>
          <a:p>
            <a:r>
              <a:rPr lang="en-US" dirty="0"/>
              <a:t>Stabilization – hold on the bench</a:t>
            </a:r>
          </a:p>
          <a:p>
            <a:endParaRPr lang="en-US" dirty="0"/>
          </a:p>
          <a:p>
            <a:r>
              <a:rPr lang="en-US" dirty="0"/>
              <a:t>Resistance – femur distally</a:t>
            </a:r>
          </a:p>
          <a:p>
            <a:endParaRPr lang="en-US" dirty="0"/>
          </a:p>
          <a:p>
            <a:r>
              <a:rPr lang="en-US" dirty="0"/>
              <a:t>Lever arm measurement – from GT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81200" y="3276601"/>
            <a:ext cx="6781800" cy="2916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08698654"/>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 abductors </a:t>
            </a:r>
          </a:p>
        </p:txBody>
      </p:sp>
      <p:sp>
        <p:nvSpPr>
          <p:cNvPr id="3" name="Content Placeholder 2"/>
          <p:cNvSpPr>
            <a:spLocks noGrp="1"/>
          </p:cNvSpPr>
          <p:nvPr>
            <p:ph idx="1"/>
          </p:nvPr>
        </p:nvSpPr>
        <p:spPr>
          <a:xfrm>
            <a:off x="1981200" y="1600201"/>
            <a:ext cx="8077200" cy="4530725"/>
          </a:xfrm>
        </p:spPr>
        <p:txBody>
          <a:bodyPr>
            <a:normAutofit fontScale="92500" lnSpcReduction="10000"/>
          </a:bodyPr>
          <a:lstStyle/>
          <a:p>
            <a:r>
              <a:rPr lang="en-US" dirty="0"/>
              <a:t>Subject position- Supine (Hip and knee extended)</a:t>
            </a:r>
          </a:p>
          <a:p>
            <a:endParaRPr lang="en-US" dirty="0"/>
          </a:p>
          <a:p>
            <a:r>
              <a:rPr lang="en-US" dirty="0"/>
              <a:t>Stabilization – hold on the bench, stabilize other leg</a:t>
            </a:r>
          </a:p>
          <a:p>
            <a:endParaRPr lang="en-US" dirty="0"/>
          </a:p>
          <a:p>
            <a:r>
              <a:rPr lang="en-US" dirty="0"/>
              <a:t>Resistance – femur distally</a:t>
            </a:r>
          </a:p>
          <a:p>
            <a:endParaRPr lang="en-US" dirty="0"/>
          </a:p>
          <a:p>
            <a:r>
              <a:rPr lang="en-US" dirty="0"/>
              <a:t>Lever arm measurement – from GT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81200" y="3124201"/>
            <a:ext cx="7543800" cy="324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27317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 adductors </a:t>
            </a:r>
          </a:p>
        </p:txBody>
      </p:sp>
      <p:sp>
        <p:nvSpPr>
          <p:cNvPr id="3" name="Content Placeholder 2"/>
          <p:cNvSpPr>
            <a:spLocks noGrp="1"/>
          </p:cNvSpPr>
          <p:nvPr>
            <p:ph idx="1"/>
          </p:nvPr>
        </p:nvSpPr>
        <p:spPr>
          <a:xfrm>
            <a:off x="2057400" y="1371601"/>
            <a:ext cx="8077200" cy="4530725"/>
          </a:xfrm>
        </p:spPr>
        <p:txBody>
          <a:bodyPr>
            <a:normAutofit fontScale="92500" lnSpcReduction="10000"/>
          </a:bodyPr>
          <a:lstStyle/>
          <a:p>
            <a:r>
              <a:rPr lang="en-US" dirty="0"/>
              <a:t>Subject position- Supine (Hip and knee extended)</a:t>
            </a:r>
          </a:p>
          <a:p>
            <a:endParaRPr lang="en-US" dirty="0"/>
          </a:p>
          <a:p>
            <a:r>
              <a:rPr lang="en-US" dirty="0"/>
              <a:t>Stabilization – hold on the bench, stabilize other leg – not tested knee flexed</a:t>
            </a:r>
          </a:p>
          <a:p>
            <a:endParaRPr lang="en-US" dirty="0"/>
          </a:p>
          <a:p>
            <a:r>
              <a:rPr lang="en-US" dirty="0"/>
              <a:t>Resistance – femur distally</a:t>
            </a:r>
          </a:p>
          <a:p>
            <a:endParaRPr lang="en-US" dirty="0"/>
          </a:p>
          <a:p>
            <a:r>
              <a:rPr lang="en-US" dirty="0"/>
              <a:t>Lever arm measurement – from GT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1713" y="2895601"/>
            <a:ext cx="7543800" cy="32330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2238816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health condition in question is cerebral palsy</a:t>
            </a:r>
          </a:p>
          <a:p>
            <a:pPr marL="0" indent="0">
              <a:buNone/>
            </a:pPr>
            <a:endParaRPr lang="en-US" dirty="0"/>
          </a:p>
          <a:p>
            <a:endParaRPr lang="en-US" dirty="0"/>
          </a:p>
        </p:txBody>
      </p:sp>
    </p:spTree>
    <p:extLst>
      <p:ext uri="{BB962C8B-B14F-4D97-AF65-F5344CB8AC3E}">
        <p14:creationId xmlns:p14="http://schemas.microsoft.com/office/powerpoint/2010/main" xmlns="" val="5449727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Knee extensors </a:t>
            </a:r>
          </a:p>
        </p:txBody>
      </p:sp>
      <p:sp>
        <p:nvSpPr>
          <p:cNvPr id="3" name="Content Placeholder 2"/>
          <p:cNvSpPr>
            <a:spLocks noGrp="1"/>
          </p:cNvSpPr>
          <p:nvPr>
            <p:ph idx="1"/>
          </p:nvPr>
        </p:nvSpPr>
        <p:spPr>
          <a:xfrm>
            <a:off x="1981200" y="1600201"/>
            <a:ext cx="8077200" cy="4530725"/>
          </a:xfrm>
        </p:spPr>
        <p:txBody>
          <a:bodyPr>
            <a:normAutofit lnSpcReduction="10000"/>
          </a:bodyPr>
          <a:lstStyle/>
          <a:p>
            <a:r>
              <a:rPr lang="en-US" dirty="0"/>
              <a:t>Subject position- Sitting </a:t>
            </a:r>
          </a:p>
          <a:p>
            <a:endParaRPr lang="en-US" dirty="0"/>
          </a:p>
          <a:p>
            <a:r>
              <a:rPr lang="en-US" dirty="0"/>
              <a:t>Stabilization – hold on the bench</a:t>
            </a:r>
          </a:p>
          <a:p>
            <a:endParaRPr lang="en-US" dirty="0"/>
          </a:p>
          <a:p>
            <a:r>
              <a:rPr lang="en-US" dirty="0"/>
              <a:t>Resistance – shank distally</a:t>
            </a:r>
          </a:p>
          <a:p>
            <a:endParaRPr lang="en-US" dirty="0"/>
          </a:p>
          <a:p>
            <a:r>
              <a:rPr lang="en-US" dirty="0"/>
              <a:t>Lever arm measurement – Lateral </a:t>
            </a:r>
          </a:p>
          <a:p>
            <a:pPr marL="0" indent="0">
              <a:buNone/>
            </a:pPr>
            <a:r>
              <a:rPr lang="en-US" dirty="0"/>
              <a:t>   knee joint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81200" y="2560646"/>
            <a:ext cx="6553200" cy="3933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38137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Knee flexors 2</a:t>
            </a:r>
          </a:p>
        </p:txBody>
      </p:sp>
      <p:sp>
        <p:nvSpPr>
          <p:cNvPr id="3" name="Content Placeholder 2"/>
          <p:cNvSpPr>
            <a:spLocks noGrp="1"/>
          </p:cNvSpPr>
          <p:nvPr>
            <p:ph idx="1"/>
          </p:nvPr>
        </p:nvSpPr>
        <p:spPr>
          <a:xfrm>
            <a:off x="1981200" y="1600201"/>
            <a:ext cx="8077200" cy="4530725"/>
          </a:xfrm>
        </p:spPr>
        <p:txBody>
          <a:bodyPr>
            <a:normAutofit lnSpcReduction="10000"/>
          </a:bodyPr>
          <a:lstStyle/>
          <a:p>
            <a:r>
              <a:rPr lang="en-US" dirty="0"/>
              <a:t>Subject position- prone , knee flexed 90 </a:t>
            </a:r>
            <a:r>
              <a:rPr lang="en-US" dirty="0" err="1"/>
              <a:t>deg</a:t>
            </a:r>
            <a:endParaRPr lang="en-US" dirty="0"/>
          </a:p>
          <a:p>
            <a:endParaRPr lang="en-US" dirty="0"/>
          </a:p>
          <a:p>
            <a:r>
              <a:rPr lang="en-US" dirty="0"/>
              <a:t>Stabilization – hold on the bench</a:t>
            </a:r>
          </a:p>
          <a:p>
            <a:endParaRPr lang="en-US" dirty="0"/>
          </a:p>
          <a:p>
            <a:r>
              <a:rPr lang="en-US" dirty="0"/>
              <a:t>Resistance – shank distally</a:t>
            </a:r>
          </a:p>
          <a:p>
            <a:endParaRPr lang="en-US" dirty="0"/>
          </a:p>
          <a:p>
            <a:r>
              <a:rPr lang="en-US" dirty="0"/>
              <a:t>Lever arm measurement – </a:t>
            </a:r>
          </a:p>
          <a:p>
            <a:pPr marL="0" indent="0">
              <a:buNone/>
            </a:pPr>
            <a:r>
              <a:rPr lang="en-US" dirty="0"/>
              <a:t>    Lateral knee joint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81200" y="2743200"/>
            <a:ext cx="7002833" cy="3414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716059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Knee flexors 1</a:t>
            </a:r>
          </a:p>
        </p:txBody>
      </p:sp>
      <p:sp>
        <p:nvSpPr>
          <p:cNvPr id="3" name="Content Placeholder 2"/>
          <p:cNvSpPr>
            <a:spLocks noGrp="1"/>
          </p:cNvSpPr>
          <p:nvPr>
            <p:ph idx="1"/>
          </p:nvPr>
        </p:nvSpPr>
        <p:spPr>
          <a:xfrm>
            <a:off x="1981200" y="1600201"/>
            <a:ext cx="8077200" cy="4530725"/>
          </a:xfrm>
        </p:spPr>
        <p:txBody>
          <a:bodyPr>
            <a:normAutofit lnSpcReduction="10000"/>
          </a:bodyPr>
          <a:lstStyle/>
          <a:p>
            <a:r>
              <a:rPr lang="en-US" dirty="0"/>
              <a:t>Subject position- Sitting </a:t>
            </a:r>
          </a:p>
          <a:p>
            <a:endParaRPr lang="en-US" dirty="0"/>
          </a:p>
          <a:p>
            <a:r>
              <a:rPr lang="en-US" dirty="0"/>
              <a:t>Stabilization – hold on the bench</a:t>
            </a:r>
          </a:p>
          <a:p>
            <a:endParaRPr lang="en-US" dirty="0"/>
          </a:p>
          <a:p>
            <a:r>
              <a:rPr lang="en-US" dirty="0"/>
              <a:t>Resistance – shank distally</a:t>
            </a:r>
          </a:p>
          <a:p>
            <a:endParaRPr lang="en-US" dirty="0"/>
          </a:p>
          <a:p>
            <a:r>
              <a:rPr lang="en-US" dirty="0"/>
              <a:t>Lever arm measurement – </a:t>
            </a:r>
          </a:p>
          <a:p>
            <a:pPr marL="0" indent="0">
              <a:buNone/>
            </a:pPr>
            <a:r>
              <a:rPr lang="en-US" dirty="0"/>
              <a:t>    Lateral knee joint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05012" y="2514600"/>
            <a:ext cx="6376988" cy="3730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048192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Ankle dorsiflexors</a:t>
            </a:r>
          </a:p>
        </p:txBody>
      </p:sp>
      <p:sp>
        <p:nvSpPr>
          <p:cNvPr id="3" name="Content Placeholder 2"/>
          <p:cNvSpPr>
            <a:spLocks noGrp="1"/>
          </p:cNvSpPr>
          <p:nvPr>
            <p:ph idx="1"/>
          </p:nvPr>
        </p:nvSpPr>
        <p:spPr>
          <a:xfrm>
            <a:off x="1981200" y="1600201"/>
            <a:ext cx="8077200" cy="4530725"/>
          </a:xfrm>
        </p:spPr>
        <p:txBody>
          <a:bodyPr>
            <a:normAutofit lnSpcReduction="10000"/>
          </a:bodyPr>
          <a:lstStyle/>
          <a:p>
            <a:r>
              <a:rPr lang="en-US" dirty="0"/>
              <a:t>Subject position- Supine , hip knee extended, ankle 0 deg.</a:t>
            </a:r>
          </a:p>
          <a:p>
            <a:endParaRPr lang="en-US" dirty="0"/>
          </a:p>
          <a:p>
            <a:r>
              <a:rPr lang="en-US" dirty="0"/>
              <a:t>Stabilization – hold on the bench</a:t>
            </a:r>
          </a:p>
          <a:p>
            <a:endParaRPr lang="en-US" dirty="0"/>
          </a:p>
          <a:p>
            <a:r>
              <a:rPr lang="en-US" dirty="0"/>
              <a:t>Resistance – dorsum of foot</a:t>
            </a:r>
          </a:p>
          <a:p>
            <a:endParaRPr lang="en-US" dirty="0"/>
          </a:p>
          <a:p>
            <a:r>
              <a:rPr lang="en-US" dirty="0"/>
              <a:t>Lever arm measurement – Lateral malleolus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40256" y="3276600"/>
            <a:ext cx="8204200"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65455153"/>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Ankle plantar flexors</a:t>
            </a:r>
          </a:p>
        </p:txBody>
      </p:sp>
      <p:sp>
        <p:nvSpPr>
          <p:cNvPr id="3" name="Content Placeholder 2"/>
          <p:cNvSpPr>
            <a:spLocks noGrp="1"/>
          </p:cNvSpPr>
          <p:nvPr>
            <p:ph idx="1"/>
          </p:nvPr>
        </p:nvSpPr>
        <p:spPr>
          <a:xfrm>
            <a:off x="1981200" y="1600201"/>
            <a:ext cx="8077200" cy="4530725"/>
          </a:xfrm>
        </p:spPr>
        <p:txBody>
          <a:bodyPr/>
          <a:lstStyle/>
          <a:p>
            <a:r>
              <a:rPr lang="en-US" dirty="0"/>
              <a:t>Subject position- Sitting , knee extended </a:t>
            </a:r>
          </a:p>
          <a:p>
            <a:endParaRPr lang="en-US" dirty="0"/>
          </a:p>
          <a:p>
            <a:r>
              <a:rPr lang="en-US" dirty="0"/>
              <a:t>Stabilization – hold on the bench</a:t>
            </a:r>
          </a:p>
          <a:p>
            <a:endParaRPr lang="en-US" dirty="0"/>
          </a:p>
          <a:p>
            <a:r>
              <a:rPr lang="en-US" dirty="0"/>
              <a:t>Resistance – meta tarsal heads</a:t>
            </a:r>
          </a:p>
          <a:p>
            <a:endParaRPr lang="en-US" dirty="0"/>
          </a:p>
          <a:p>
            <a:r>
              <a:rPr lang="en-US" dirty="0"/>
              <a:t>Lever arm measurement – Lateral malleolus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7400" y="2667000"/>
            <a:ext cx="8153400" cy="3314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131335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fade">
                                      <p:cBhvr>
                                        <p:cTn id="13" dur="1000"/>
                                        <p:tgtEl>
                                          <p:spTgt spid="12290"/>
                                        </p:tgtEl>
                                      </p:cBhvr>
                                    </p:animEffect>
                                    <p:anim calcmode="lin" valueType="num">
                                      <p:cBhvr>
                                        <p:cTn id="14" dur="1000" fill="hold"/>
                                        <p:tgtEl>
                                          <p:spTgt spid="12290"/>
                                        </p:tgtEl>
                                        <p:attrNameLst>
                                          <p:attrName>ppt_x</p:attrName>
                                        </p:attrNameLst>
                                      </p:cBhvr>
                                      <p:tavLst>
                                        <p:tav tm="0">
                                          <p:val>
                                            <p:strVal val="#ppt_x"/>
                                          </p:val>
                                        </p:tav>
                                        <p:tav tm="100000">
                                          <p:val>
                                            <p:strVal val="#ppt_x"/>
                                          </p:val>
                                        </p:tav>
                                      </p:tavLst>
                                    </p:anim>
                                    <p:anim calcmode="lin" valueType="num">
                                      <p:cBhvr>
                                        <p:cTn id="15"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Isokinetic </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3683215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Isokinetic </a:t>
            </a:r>
          </a:p>
        </p:txBody>
      </p:sp>
      <p:sp>
        <p:nvSpPr>
          <p:cNvPr id="3" name="Content Placeholder 2"/>
          <p:cNvSpPr>
            <a:spLocks noGrp="1"/>
          </p:cNvSpPr>
          <p:nvPr>
            <p:ph idx="1"/>
          </p:nvPr>
        </p:nvSpPr>
        <p:spPr/>
        <p:txBody>
          <a:bodyPr/>
          <a:lstStyle/>
          <a:p>
            <a:r>
              <a:rPr lang="en-US" dirty="0"/>
              <a:t>Isokinetic literally means ‘same velocity’ and refers to tests that are performed at a predetermined constant velocity</a:t>
            </a:r>
          </a:p>
          <a:p>
            <a:endParaRPr lang="en-US" dirty="0"/>
          </a:p>
          <a:p>
            <a:r>
              <a:rPr lang="en-US" dirty="0"/>
              <a:t>Prefers torque measurement </a:t>
            </a:r>
          </a:p>
          <a:p>
            <a:endParaRPr lang="en-US" dirty="0"/>
          </a:p>
        </p:txBody>
      </p:sp>
    </p:spTree>
    <p:extLst>
      <p:ext uri="{BB962C8B-B14F-4D97-AF65-F5344CB8AC3E}">
        <p14:creationId xmlns:p14="http://schemas.microsoft.com/office/powerpoint/2010/main" xmlns="" val="13605046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Most often used in a laboratory setting</a:t>
            </a:r>
          </a:p>
          <a:p>
            <a:endParaRPr lang="en-US" dirty="0"/>
          </a:p>
          <a:p>
            <a:r>
              <a:rPr lang="en-US" dirty="0"/>
              <a:t>Uses computer-controlled equipment to measure the muscular force generated throughout a controlled movement</a:t>
            </a:r>
          </a:p>
          <a:p>
            <a:endParaRPr lang="en-US" dirty="0"/>
          </a:p>
          <a:p>
            <a:r>
              <a:rPr lang="en-US" dirty="0"/>
              <a:t>Advantageous over isometric measurements</a:t>
            </a:r>
          </a:p>
        </p:txBody>
      </p:sp>
    </p:spTree>
    <p:extLst>
      <p:ext uri="{BB962C8B-B14F-4D97-AF65-F5344CB8AC3E}">
        <p14:creationId xmlns:p14="http://schemas.microsoft.com/office/powerpoint/2010/main" xmlns="" val="25359640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Most activities of daily living involve phases of dynamic muscle action, and in this sense isokinetic testing may provide more specificity in terms of muscle action type than isometric testing</a:t>
            </a:r>
          </a:p>
          <a:p>
            <a:endParaRPr lang="en-US" dirty="0"/>
          </a:p>
        </p:txBody>
      </p:sp>
    </p:spTree>
    <p:extLst>
      <p:ext uri="{BB962C8B-B14F-4D97-AF65-F5344CB8AC3E}">
        <p14:creationId xmlns:p14="http://schemas.microsoft.com/office/powerpoint/2010/main" xmlns="" val="29422207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maximal isometric contraction is only indicative of the capacity to produce force in that condition and at that particular muscle length, and </a:t>
            </a:r>
          </a:p>
          <a:p>
            <a:endParaRPr lang="en-US" dirty="0"/>
          </a:p>
          <a:p>
            <a:r>
              <a:rPr lang="en-US" dirty="0"/>
              <a:t>Can not necessarily be extrapolated to conditions where the muscle length is different or changing throughout the task </a:t>
            </a:r>
          </a:p>
        </p:txBody>
      </p:sp>
    </p:spTree>
    <p:extLst>
      <p:ext uri="{BB962C8B-B14F-4D97-AF65-F5344CB8AC3E}">
        <p14:creationId xmlns:p14="http://schemas.microsoft.com/office/powerpoint/2010/main" xmlns="" val="1467728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Classification of CP</a:t>
            </a:r>
            <a:endParaRPr lang="en-GB" b="1" dirty="0"/>
          </a:p>
        </p:txBody>
      </p:sp>
      <p:sp>
        <p:nvSpPr>
          <p:cNvPr id="7" name="Text Placeholder 6"/>
          <p:cNvSpPr>
            <a:spLocks noGrp="1"/>
          </p:cNvSpPr>
          <p:nvPr>
            <p:ph type="body" idx="1"/>
          </p:nvPr>
        </p:nvSpPr>
        <p:spPr/>
        <p:txBody>
          <a:bodyPr/>
          <a:lstStyle/>
          <a:p>
            <a:pPr algn="ctr"/>
            <a:r>
              <a:rPr lang="en-US" dirty="0"/>
              <a:t>Body function</a:t>
            </a:r>
            <a:endParaRPr lang="en-GB" dirty="0"/>
          </a:p>
        </p:txBody>
      </p:sp>
      <p:sp>
        <p:nvSpPr>
          <p:cNvPr id="8" name="Content Placeholder 7"/>
          <p:cNvSpPr>
            <a:spLocks noGrp="1"/>
          </p:cNvSpPr>
          <p:nvPr>
            <p:ph sz="half" idx="2"/>
          </p:nvPr>
        </p:nvSpPr>
        <p:spPr/>
        <p:txBody>
          <a:bodyPr/>
          <a:lstStyle/>
          <a:p>
            <a:pPr>
              <a:buFontTx/>
              <a:buNone/>
            </a:pPr>
            <a:r>
              <a:rPr lang="en-GB" dirty="0">
                <a:latin typeface="Arial" charset="0"/>
              </a:rPr>
              <a:t>Type of motor </a:t>
            </a:r>
          </a:p>
          <a:p>
            <a:pPr>
              <a:buFontTx/>
              <a:buNone/>
            </a:pPr>
            <a:r>
              <a:rPr lang="en-GB" dirty="0">
                <a:latin typeface="Arial" charset="0"/>
              </a:rPr>
              <a:t>impairment </a:t>
            </a:r>
          </a:p>
          <a:p>
            <a:pPr lvl="1">
              <a:buClr>
                <a:schemeClr val="tx2"/>
              </a:buClr>
              <a:buFont typeface="Wingdings" pitchFamily="2" charset="2"/>
              <a:buChar char="§"/>
            </a:pPr>
            <a:r>
              <a:rPr lang="en-GB" sz="2200" dirty="0">
                <a:latin typeface="Arial" charset="0"/>
              </a:rPr>
              <a:t>spastic</a:t>
            </a:r>
          </a:p>
          <a:p>
            <a:pPr lvl="1">
              <a:buClr>
                <a:srgbClr val="C00000"/>
              </a:buClr>
              <a:buFont typeface="Wingdings" pitchFamily="2" charset="2"/>
              <a:buChar char="§"/>
            </a:pPr>
            <a:r>
              <a:rPr lang="en-GB" sz="2200" dirty="0">
                <a:latin typeface="Arial" charset="0"/>
              </a:rPr>
              <a:t>dyskinetic</a:t>
            </a:r>
          </a:p>
          <a:p>
            <a:pPr>
              <a:buFontTx/>
              <a:buNone/>
            </a:pPr>
            <a:r>
              <a:rPr lang="en-GB" dirty="0">
                <a:latin typeface="Arial" charset="0"/>
              </a:rPr>
              <a:t>Topographical </a:t>
            </a:r>
          </a:p>
          <a:p>
            <a:pPr>
              <a:buFontTx/>
              <a:buNone/>
            </a:pPr>
            <a:r>
              <a:rPr lang="en-GB" dirty="0">
                <a:latin typeface="Arial" charset="0"/>
              </a:rPr>
              <a:t>distribution</a:t>
            </a:r>
          </a:p>
          <a:p>
            <a:pPr lvl="1">
              <a:buClr>
                <a:srgbClr val="C00000"/>
              </a:buClr>
              <a:buFont typeface="Wingdings" pitchFamily="2" charset="2"/>
              <a:buChar char="§"/>
            </a:pPr>
            <a:r>
              <a:rPr lang="en-GB" sz="2200" dirty="0">
                <a:latin typeface="Arial" charset="0"/>
              </a:rPr>
              <a:t>hemiplegia</a:t>
            </a:r>
          </a:p>
          <a:p>
            <a:pPr lvl="1">
              <a:buClr>
                <a:schemeClr val="tx2"/>
              </a:buClr>
              <a:buFont typeface="Wingdings" pitchFamily="2" charset="2"/>
              <a:buChar char="§"/>
            </a:pPr>
            <a:r>
              <a:rPr lang="en-GB" sz="2200" dirty="0">
                <a:latin typeface="Arial" charset="0"/>
              </a:rPr>
              <a:t>diplegia</a:t>
            </a:r>
          </a:p>
          <a:p>
            <a:pPr lvl="1">
              <a:buClr>
                <a:schemeClr val="tx2"/>
              </a:buClr>
              <a:buFont typeface="Wingdings" pitchFamily="2" charset="2"/>
              <a:buChar char="§"/>
            </a:pPr>
            <a:r>
              <a:rPr lang="en-GB" sz="2200" dirty="0">
                <a:latin typeface="Arial" charset="0"/>
              </a:rPr>
              <a:t>quadriplegia</a:t>
            </a:r>
            <a:endParaRPr lang="en-GB" dirty="0"/>
          </a:p>
        </p:txBody>
      </p:sp>
      <p:sp>
        <p:nvSpPr>
          <p:cNvPr id="9" name="Text Placeholder 8"/>
          <p:cNvSpPr>
            <a:spLocks noGrp="1"/>
          </p:cNvSpPr>
          <p:nvPr>
            <p:ph type="body" sz="quarter" idx="3"/>
          </p:nvPr>
        </p:nvSpPr>
        <p:spPr/>
        <p:txBody>
          <a:bodyPr/>
          <a:lstStyle/>
          <a:p>
            <a:pPr algn="ctr"/>
            <a:r>
              <a:rPr lang="en-US" dirty="0"/>
              <a:t>Activity </a:t>
            </a:r>
            <a:endParaRPr lang="en-GB" dirty="0"/>
          </a:p>
        </p:txBody>
      </p:sp>
      <p:sp>
        <p:nvSpPr>
          <p:cNvPr id="10" name="Content Placeholder 9"/>
          <p:cNvSpPr>
            <a:spLocks noGrp="1"/>
          </p:cNvSpPr>
          <p:nvPr>
            <p:ph sz="quarter" idx="4"/>
          </p:nvPr>
        </p:nvSpPr>
        <p:spPr/>
        <p:txBody>
          <a:bodyPr/>
          <a:lstStyle/>
          <a:p>
            <a:pPr>
              <a:buFontTx/>
              <a:buNone/>
            </a:pPr>
            <a:r>
              <a:rPr lang="en-GB" dirty="0">
                <a:latin typeface="Arial" charset="0"/>
              </a:rPr>
              <a:t>Severity of gross motor </a:t>
            </a:r>
          </a:p>
          <a:p>
            <a:pPr>
              <a:buFontTx/>
              <a:buNone/>
            </a:pPr>
            <a:r>
              <a:rPr lang="en-GB" dirty="0">
                <a:latin typeface="Arial" charset="0"/>
              </a:rPr>
              <a:t>limitations (GMFCS)</a:t>
            </a:r>
          </a:p>
          <a:p>
            <a:pPr lvl="1">
              <a:buClr>
                <a:srgbClr val="C00000"/>
              </a:buClr>
              <a:buFont typeface="Wingdings" pitchFamily="2" charset="2"/>
              <a:buChar char="§"/>
            </a:pPr>
            <a:r>
              <a:rPr lang="en-GB" sz="2200" dirty="0">
                <a:latin typeface="Arial" charset="0"/>
              </a:rPr>
              <a:t>level I (least limitations)</a:t>
            </a:r>
          </a:p>
          <a:p>
            <a:pPr lvl="1">
              <a:buClr>
                <a:srgbClr val="C00000"/>
              </a:buClr>
              <a:buFont typeface="Wingdings" pitchFamily="2" charset="2"/>
              <a:buNone/>
            </a:pPr>
            <a:r>
              <a:rPr lang="en-GB" sz="2200" dirty="0">
                <a:latin typeface="Arial" charset="0"/>
              </a:rPr>
              <a:t>    to</a:t>
            </a:r>
          </a:p>
          <a:p>
            <a:pPr lvl="1">
              <a:buClr>
                <a:srgbClr val="C00000"/>
              </a:buClr>
              <a:buFont typeface="Wingdings" pitchFamily="2" charset="2"/>
              <a:buChar char="§"/>
            </a:pPr>
            <a:r>
              <a:rPr lang="en-GB" sz="2200" dirty="0">
                <a:latin typeface="Arial" charset="0"/>
              </a:rPr>
              <a:t>level V (most limitations)</a:t>
            </a:r>
          </a:p>
          <a:p>
            <a:endParaRPr lang="en-GB" dirty="0"/>
          </a:p>
        </p:txBody>
      </p:sp>
      <p:sp>
        <p:nvSpPr>
          <p:cNvPr id="5" name="Slide Number Placeholder 4"/>
          <p:cNvSpPr>
            <a:spLocks noGrp="1"/>
          </p:cNvSpPr>
          <p:nvPr>
            <p:ph type="sldNum" sz="quarter" idx="12"/>
          </p:nvPr>
        </p:nvSpPr>
        <p:spPr/>
        <p:txBody>
          <a:bodyPr/>
          <a:lstStyle/>
          <a:p>
            <a:fld id="{6F3CCCAD-6BE0-4BE7-9B7A-4696ECE92010}" type="slidenum">
              <a:rPr lang="en-GB" smtClean="0"/>
              <a:pPr/>
              <a:t>7</a:t>
            </a:fld>
            <a:endParaRPr lang="en-GB"/>
          </a:p>
        </p:txBody>
      </p:sp>
    </p:spTree>
    <p:extLst>
      <p:ext uri="{BB962C8B-B14F-4D97-AF65-F5344CB8AC3E}">
        <p14:creationId xmlns:p14="http://schemas.microsoft.com/office/powerpoint/2010/main" xmlns="" val="31541825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RM testing / functional test</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2730986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HHD measures muscle strength in a single joint movement</a:t>
            </a:r>
          </a:p>
          <a:p>
            <a:endParaRPr lang="en-US" dirty="0"/>
          </a:p>
          <a:p>
            <a:r>
              <a:rPr lang="en-US" dirty="0"/>
              <a:t>The functional strength tests are more related to the activity level and consist of multiple-joint movements</a:t>
            </a:r>
          </a:p>
        </p:txBody>
      </p:sp>
    </p:spTree>
    <p:extLst>
      <p:ext uri="{BB962C8B-B14F-4D97-AF65-F5344CB8AC3E}">
        <p14:creationId xmlns:p14="http://schemas.microsoft.com/office/powerpoint/2010/main" xmlns="" val="8222395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An alternative approach to measure muscle strength in a dynamical way is the use of the Repetition Maximum (RM) during functional exercises</a:t>
            </a:r>
          </a:p>
        </p:txBody>
      </p:sp>
    </p:spTree>
    <p:extLst>
      <p:ext uri="{BB962C8B-B14F-4D97-AF65-F5344CB8AC3E}">
        <p14:creationId xmlns:p14="http://schemas.microsoft.com/office/powerpoint/2010/main" xmlns="" val="5789513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Since many lower extremity training and rehabilitation programs have been centred on functional exercises </a:t>
            </a:r>
          </a:p>
          <a:p>
            <a:endParaRPr lang="en-US" dirty="0"/>
          </a:p>
          <a:p>
            <a:r>
              <a:rPr lang="en-US" dirty="0"/>
              <a:t>The RM during functional strength tests, based upon the specificity of training principle, may be better suited to detect actual improvements in lower extremity performance</a:t>
            </a:r>
          </a:p>
        </p:txBody>
      </p:sp>
    </p:spTree>
    <p:extLst>
      <p:ext uri="{BB962C8B-B14F-4D97-AF65-F5344CB8AC3E}">
        <p14:creationId xmlns:p14="http://schemas.microsoft.com/office/powerpoint/2010/main" xmlns="" val="37943580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1"/>
            <a:ext cx="11582400" cy="5638799"/>
          </a:xfrm>
        </p:spPr>
        <p:txBody>
          <a:bodyPr>
            <a:normAutofit/>
          </a:bodyPr>
          <a:lstStyle/>
          <a:p>
            <a:r>
              <a:rPr lang="en-US" dirty="0"/>
              <a:t>Functional strength tests may be used in two ways </a:t>
            </a:r>
          </a:p>
          <a:p>
            <a:pPr marL="0" indent="0">
              <a:buNone/>
            </a:pPr>
            <a:endParaRPr lang="en-US" dirty="0"/>
          </a:p>
          <a:p>
            <a:pPr>
              <a:buFontTx/>
              <a:buChar char="-"/>
            </a:pPr>
            <a:r>
              <a:rPr lang="en-US" dirty="0"/>
              <a:t>Assess lower extremity performance are by counting the number of repetitions performed at a specific activity over a specific period of time </a:t>
            </a:r>
          </a:p>
          <a:p>
            <a:pPr>
              <a:buFontTx/>
              <a:buChar char="-"/>
            </a:pPr>
            <a:endParaRPr lang="en-US" dirty="0"/>
          </a:p>
          <a:p>
            <a:pPr>
              <a:buFontTx/>
              <a:buChar char="-"/>
            </a:pPr>
            <a:r>
              <a:rPr lang="en-US" dirty="0"/>
              <a:t>By assessing the time necessary to complete a specified number of repetitions at a specific activity </a:t>
            </a:r>
          </a:p>
        </p:txBody>
      </p:sp>
    </p:spTree>
    <p:extLst>
      <p:ext uri="{BB962C8B-B14F-4D97-AF65-F5344CB8AC3E}">
        <p14:creationId xmlns:p14="http://schemas.microsoft.com/office/powerpoint/2010/main" xmlns="" val="23522455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1"/>
            <a:ext cx="10972800" cy="5292725"/>
          </a:xfrm>
        </p:spPr>
        <p:txBody>
          <a:bodyPr/>
          <a:lstStyle/>
          <a:p>
            <a:r>
              <a:rPr lang="en-US" b="1" dirty="0"/>
              <a:t>Be Cautious in using the second approach </a:t>
            </a:r>
          </a:p>
          <a:p>
            <a:endParaRPr lang="en-US" b="1" dirty="0"/>
          </a:p>
          <a:p>
            <a:r>
              <a:rPr lang="en-US" b="1" dirty="0"/>
              <a:t>Bear in mind – functional diversity in CP</a:t>
            </a:r>
          </a:p>
          <a:p>
            <a:endParaRPr lang="en-US" b="1" dirty="0"/>
          </a:p>
          <a:p>
            <a:r>
              <a:rPr lang="en-US" b="1" dirty="0"/>
              <a:t>Assessing time to perform fixed no. of rep may not be a good idea </a:t>
            </a:r>
          </a:p>
          <a:p>
            <a:endParaRPr lang="en-US" b="1" dirty="0"/>
          </a:p>
          <a:p>
            <a:r>
              <a:rPr lang="en-US" b="1" dirty="0"/>
              <a:t>We want all of them to complete the test!</a:t>
            </a:r>
          </a:p>
        </p:txBody>
      </p:sp>
    </p:spTree>
    <p:extLst>
      <p:ext uri="{BB962C8B-B14F-4D97-AF65-F5344CB8AC3E}">
        <p14:creationId xmlns:p14="http://schemas.microsoft.com/office/powerpoint/2010/main" xmlns="" val="13468917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Functional strength tests not only measure muscle strength, but also balance, coordination and some endurance and therefore correspond with the contemporary task-oriented approach </a:t>
            </a:r>
          </a:p>
        </p:txBody>
      </p:sp>
    </p:spTree>
    <p:extLst>
      <p:ext uri="{BB962C8B-B14F-4D97-AF65-F5344CB8AC3E}">
        <p14:creationId xmlns:p14="http://schemas.microsoft.com/office/powerpoint/2010/main" xmlns="" val="23316293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To assess functional performance in children with CP we chose functional exercises in which the large muscle groups that are important for standing and walking are being tested</a:t>
            </a:r>
          </a:p>
          <a:p>
            <a:endParaRPr lang="en-US" b="1" dirty="0"/>
          </a:p>
        </p:txBody>
      </p:sp>
    </p:spTree>
    <p:extLst>
      <p:ext uri="{BB962C8B-B14F-4D97-AF65-F5344CB8AC3E}">
        <p14:creationId xmlns:p14="http://schemas.microsoft.com/office/powerpoint/2010/main" xmlns="" val="5618156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Lateral Step-up Test </a:t>
            </a:r>
          </a:p>
        </p:txBody>
      </p:sp>
      <p:sp>
        <p:nvSpPr>
          <p:cNvPr id="3" name="Content Placeholder 2"/>
          <p:cNvSpPr>
            <a:spLocks noGrp="1"/>
          </p:cNvSpPr>
          <p:nvPr>
            <p:ph idx="1"/>
          </p:nvPr>
        </p:nvSpPr>
        <p:spPr/>
        <p:txBody>
          <a:bodyPr/>
          <a:lstStyle/>
          <a:p>
            <a:r>
              <a:rPr lang="en-US" dirty="0"/>
              <a:t>Step ht. - 20 cm bench</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28800" y="2514601"/>
            <a:ext cx="3950294" cy="290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36793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Sit-to-Stand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1" y="2362200"/>
            <a:ext cx="4220556" cy="281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ontent Placeholder 4">
            <a:extLst>
              <a:ext uri="{FF2B5EF4-FFF2-40B4-BE49-F238E27FC236}">
                <a16:creationId xmlns:a16="http://schemas.microsoft.com/office/drawing/2014/main" xmlns="" id="{CF9AC9FB-ECCA-4F7E-9563-770CF84EE873}"/>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xmlns="" val="1441030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3"/>
          <p:cNvSpPr>
            <a:spLocks noGrp="1"/>
          </p:cNvSpPr>
          <p:nvPr>
            <p:ph type="sldNum" sz="quarter" idx="12"/>
          </p:nvPr>
        </p:nvSpPr>
        <p:spPr/>
        <p:txBody>
          <a:bodyPr/>
          <a:lstStyle/>
          <a:p>
            <a:fld id="{54F42688-59C6-4C57-9C05-CAB5DF63F456}" type="slidenum">
              <a:rPr lang="en-GB"/>
              <a:pPr/>
              <a:t>8</a:t>
            </a:fld>
            <a:endParaRPr lang="en-GB"/>
          </a:p>
        </p:txBody>
      </p:sp>
      <p:graphicFrame>
        <p:nvGraphicFramePr>
          <p:cNvPr id="440371" name="Group 51"/>
          <p:cNvGraphicFramePr>
            <a:graphicFrameLocks noGrp="1"/>
          </p:cNvGraphicFramePr>
          <p:nvPr>
            <p:extLst>
              <p:ext uri="{D42A27DB-BD31-4B8C-83A1-F6EECF244321}">
                <p14:modId xmlns:p14="http://schemas.microsoft.com/office/powerpoint/2010/main" xmlns="" val="1043948229"/>
              </p:ext>
            </p:extLst>
          </p:nvPr>
        </p:nvGraphicFramePr>
        <p:xfrm>
          <a:off x="1524000" y="1196975"/>
          <a:ext cx="9144000" cy="8622596"/>
        </p:xfrm>
        <a:graphic>
          <a:graphicData uri="http://schemas.openxmlformats.org/drawingml/2006/table">
            <a:tbl>
              <a:tblPr/>
              <a:tblGrid>
                <a:gridCol w="2199794">
                  <a:extLst>
                    <a:ext uri="{9D8B030D-6E8A-4147-A177-3AD203B41FA5}">
                      <a16:colId xmlns:a16="http://schemas.microsoft.com/office/drawing/2014/main" xmlns="" val="20000"/>
                    </a:ext>
                  </a:extLst>
                </a:gridCol>
                <a:gridCol w="3414633">
                  <a:extLst>
                    <a:ext uri="{9D8B030D-6E8A-4147-A177-3AD203B41FA5}">
                      <a16:colId xmlns:a16="http://schemas.microsoft.com/office/drawing/2014/main" xmlns="" val="20001"/>
                    </a:ext>
                  </a:extLst>
                </a:gridCol>
                <a:gridCol w="3529573">
                  <a:extLst>
                    <a:ext uri="{9D8B030D-6E8A-4147-A177-3AD203B41FA5}">
                      <a16:colId xmlns:a16="http://schemas.microsoft.com/office/drawing/2014/main" xmlns="" val="20002"/>
                    </a:ext>
                  </a:extLst>
                </a:gridCol>
              </a:tblGrid>
              <a:tr h="37216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rPr>
                        <a:t>ICF components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Arial" charset="0"/>
                        </a:rPr>
                        <a:t>Variables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Arial" charset="0"/>
                        </a:rPr>
                        <a:t>Measures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5585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outerShdw blurRad="38100" dist="38100" dir="2700000" algn="tl">
                              <a:srgbClr val="C0C0C0"/>
                            </a:outerShdw>
                          </a:effectLst>
                          <a:latin typeface="Arial Black" pitchFamily="34" charset="0"/>
                        </a:rPr>
                        <a:t>Body Functions &amp; Structures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nb-NO" sz="1800" b="0" i="0" u="none" strike="noStrike" cap="none" normalizeH="0" baseline="0" dirty="0">
                          <a:ln>
                            <a:noFill/>
                          </a:ln>
                          <a:solidFill>
                            <a:schemeClr val="tx1"/>
                          </a:solidFill>
                          <a:effectLst/>
                          <a:latin typeface="Arial" charset="0"/>
                        </a:rPr>
                        <a:t>M</a:t>
                      </a:r>
                      <a:r>
                        <a:rPr kumimoji="0" lang="en-GB" sz="1800" b="0" i="0" u="none" strike="noStrike" cap="none" normalizeH="0" baseline="0" dirty="0">
                          <a:ln>
                            <a:noFill/>
                          </a:ln>
                          <a:solidFill>
                            <a:schemeClr val="tx1"/>
                          </a:solidFill>
                          <a:effectLst/>
                          <a:latin typeface="Arial" charset="0"/>
                        </a:rPr>
                        <a:t>uscle tone</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Range of motion </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Selective motor control</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Strength</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endParaRPr kumimoji="0" 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Energy expenditure</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endParaRPr kumimoji="0" 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endParaRPr kumimoji="0" 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Fatigue </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Endurance </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endParaRPr kumimoji="0" 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Pain </a:t>
                      </a:r>
                      <a:endParaRPr kumimoji="0" lang="en-GB"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Modified Ashworth scale</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Goniometry, SAROMM</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Selective Motor Control  scale</a:t>
                      </a:r>
                    </a:p>
                    <a:p>
                      <a:pPr marL="117475" marR="0" lvl="0" indent="-117475"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Functional strength testing , MMT, Dynamometer, Isokinetic</a:t>
                      </a:r>
                    </a:p>
                    <a:p>
                      <a:pPr marL="117475" marR="0" lvl="0" indent="-117475"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 EEI and Oxygen consumption</a:t>
                      </a:r>
                    </a:p>
                    <a:p>
                      <a:pPr marL="117475" marR="0" lvl="0" indent="-117475"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endParaRPr kumimoji="0" lang="en-US" sz="1800" b="0" i="0" u="none" strike="noStrike" cap="none" normalizeH="0" baseline="0" dirty="0">
                        <a:ln>
                          <a:noFill/>
                        </a:ln>
                        <a:solidFill>
                          <a:schemeClr val="tx1"/>
                        </a:solidFill>
                        <a:effectLst/>
                        <a:latin typeface="Arial" charset="0"/>
                      </a:endParaRPr>
                    </a:p>
                    <a:p>
                      <a:pPr marL="117475" marR="0" lvl="0" indent="-117475"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endParaRPr kumimoji="0" lang="en-US" sz="1800" b="0" i="0" u="none" strike="noStrike" cap="none" normalizeH="0" baseline="0" dirty="0">
                        <a:ln>
                          <a:noFill/>
                        </a:ln>
                        <a:solidFill>
                          <a:schemeClr val="tx1"/>
                        </a:solidFill>
                        <a:effectLst/>
                        <a:latin typeface="Arial" charset="0"/>
                      </a:endParaRPr>
                    </a:p>
                    <a:p>
                      <a:pPr marL="117475" marR="0" lvl="0" indent="-117475"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MDFS (PedsQL)</a:t>
                      </a:r>
                    </a:p>
                    <a:p>
                      <a:pPr marL="117475" marR="0" lvl="0" indent="-117475"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Distance covered , No. of repetitions</a:t>
                      </a:r>
                    </a:p>
                    <a:p>
                      <a:pPr marL="117475" marR="0" lvl="0" indent="-117475"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VAS, </a:t>
                      </a:r>
                      <a:endParaRPr kumimoji="0" lang="en-GB"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6780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outerShdw blurRad="38100" dist="38100" dir="2700000" algn="tl">
                              <a:srgbClr val="C0C0C0"/>
                            </a:outerShdw>
                          </a:effectLst>
                          <a:latin typeface="Arial Black" pitchFamily="34" charset="0"/>
                        </a:rPr>
                        <a:t>Activities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dirty="0">
                        <a:ln>
                          <a:noFill/>
                        </a:ln>
                        <a:solidFill>
                          <a:schemeClr val="tx1"/>
                        </a:solidFill>
                        <a:effectLst>
                          <a:outerShdw blurRad="38100" dist="38100" dir="2700000" algn="tl">
                            <a:srgbClr val="C0C0C0"/>
                          </a:outerShdw>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tab pos="95250" algn="l"/>
                          <a:tab pos="171450" algn="l"/>
                          <a:tab pos="285750" algn="l"/>
                          <a:tab pos="476250" algn="l"/>
                        </a:tabLst>
                      </a:pPr>
                      <a:r>
                        <a:rPr kumimoji="0" lang="en-GB" sz="1800" b="0" i="0" u="none" strike="noStrike" cap="none" normalizeH="0" baseline="0" dirty="0">
                          <a:ln>
                            <a:noFill/>
                          </a:ln>
                          <a:solidFill>
                            <a:schemeClr val="tx1"/>
                          </a:solidFill>
                          <a:effectLst/>
                          <a:latin typeface="Arial" charset="0"/>
                        </a:rPr>
                        <a:t>Capacity to perform daily </a:t>
                      </a:r>
                      <a:r>
                        <a:rPr kumimoji="0" lang="nb-NO" sz="1800" b="0" i="0" u="none" strike="noStrike" cap="none" normalizeH="0" baseline="0" dirty="0">
                          <a:ln>
                            <a:noFill/>
                          </a:ln>
                          <a:solidFill>
                            <a:schemeClr val="tx1"/>
                          </a:solidFill>
                          <a:effectLst/>
                          <a:latin typeface="Arial" charset="0"/>
                        </a:rPr>
                        <a:t>                  </a:t>
                      </a:r>
                      <a:r>
                        <a:rPr kumimoji="0" lang="en-GB" sz="1800" b="0" i="0" u="none" strike="noStrike" cap="none" normalizeH="0" baseline="0" dirty="0">
                          <a:ln>
                            <a:noFill/>
                          </a:ln>
                          <a:solidFill>
                            <a:schemeClr val="tx1"/>
                          </a:solidFill>
                          <a:effectLst/>
                          <a:latin typeface="Arial" charset="0"/>
                        </a:rPr>
                        <a:t>activities </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tab pos="95250" algn="l"/>
                          <a:tab pos="171450" algn="l"/>
                          <a:tab pos="285750" algn="l"/>
                          <a:tab pos="476250" algn="l"/>
                        </a:tabLst>
                      </a:pPr>
                      <a:r>
                        <a:rPr kumimoji="0" lang="en-US" sz="1800" b="0" i="0" u="none" strike="noStrike" cap="none" normalizeH="0" baseline="0" dirty="0">
                          <a:ln>
                            <a:noFill/>
                          </a:ln>
                          <a:solidFill>
                            <a:schemeClr val="tx1"/>
                          </a:solidFill>
                          <a:effectLst/>
                          <a:latin typeface="Arial" charset="0"/>
                        </a:rPr>
                        <a:t>Performance  </a:t>
                      </a:r>
                      <a:endParaRPr kumimoji="0" lang="en-GB"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PEDI; Functional Skills scale, GMFM-66</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PODCI</a:t>
                      </a:r>
                      <a:endParaRPr kumimoji="0" lang="en-GB"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endParaRPr kumimoji="0" lang="en-GB"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408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outerShdw blurRad="38100" dist="38100" dir="2700000" algn="tl">
                              <a:srgbClr val="C0C0C0"/>
                            </a:outerShdw>
                          </a:effectLst>
                          <a:latin typeface="Arial Black" pitchFamily="34" charset="0"/>
                        </a:rPr>
                        <a:t>Participation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Performance in daily life activities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LIFE- H, IADL,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1582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outerShdw blurRad="38100" dist="38100" dir="2700000" algn="tl">
                              <a:srgbClr val="C0C0C0"/>
                            </a:outerShdw>
                          </a:effectLst>
                          <a:latin typeface="Arial Black" pitchFamily="34" charset="0"/>
                        </a:rPr>
                        <a:t>Environmental Factors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tab pos="95250" algn="l"/>
                        </a:tabLst>
                      </a:pPr>
                      <a:r>
                        <a:rPr kumimoji="0" lang="en-GB" sz="1800" b="0" i="0" u="none" strike="noStrike" cap="none" normalizeH="0" baseline="0" dirty="0">
                          <a:ln>
                            <a:noFill/>
                          </a:ln>
                          <a:solidFill>
                            <a:schemeClr val="tx1"/>
                          </a:solidFill>
                          <a:effectLst/>
                          <a:latin typeface="Arial" charset="0"/>
                        </a:rPr>
                        <a:t>Type and extent of </a:t>
                      </a:r>
                      <a:r>
                        <a:rPr kumimoji="0" lang="nb-NO" sz="1800" b="0" i="0" u="none" strike="noStrike" cap="none" normalizeH="0" baseline="0" dirty="0">
                          <a:ln>
                            <a:noFill/>
                          </a:ln>
                          <a:solidFill>
                            <a:schemeClr val="tx1"/>
                          </a:solidFill>
                          <a:effectLst/>
                          <a:latin typeface="Arial" charset="0"/>
                        </a:rPr>
                        <a:t>               </a:t>
                      </a:r>
                      <a:r>
                        <a:rPr kumimoji="0" lang="en-GB" sz="1800" b="0" i="0" u="none" strike="noStrike" cap="none" normalizeH="0" baseline="0" dirty="0">
                          <a:ln>
                            <a:noFill/>
                          </a:ln>
                          <a:solidFill>
                            <a:schemeClr val="tx1"/>
                          </a:solidFill>
                          <a:effectLst/>
                          <a:latin typeface="Arial" charset="0"/>
                        </a:rPr>
                        <a:t>modifications</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tab pos="95250" algn="l"/>
                        </a:tabLst>
                      </a:pPr>
                      <a:r>
                        <a:rPr kumimoji="0" lang="en-GB" sz="1800" b="0" i="0" u="none" strike="noStrike" cap="none" normalizeH="0" baseline="0" dirty="0">
                          <a:ln>
                            <a:noFill/>
                          </a:ln>
                          <a:solidFill>
                            <a:schemeClr val="tx1"/>
                          </a:solidFill>
                          <a:effectLst/>
                          <a:latin typeface="Arial" charset="0"/>
                        </a:rPr>
                        <a:t>Impact of modifications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PEDI: Modifications scale</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endParaRPr kumimoji="0" lang="en-GB"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err="1">
                          <a:ln>
                            <a:noFill/>
                          </a:ln>
                          <a:solidFill>
                            <a:schemeClr val="tx1"/>
                          </a:solidFill>
                          <a:effectLst/>
                          <a:latin typeface="Arial" charset="0"/>
                        </a:rPr>
                        <a:t>Likert</a:t>
                      </a:r>
                      <a:r>
                        <a:rPr kumimoji="0" lang="en-GB" sz="1800" b="0" i="0" u="none" strike="noStrike" cap="none" normalizeH="0" baseline="0" dirty="0">
                          <a:ln>
                            <a:noFill/>
                          </a:ln>
                          <a:solidFill>
                            <a:schemeClr val="tx1"/>
                          </a:solidFill>
                          <a:effectLst/>
                          <a:latin typeface="Arial" charset="0"/>
                        </a:rPr>
                        <a:t> scale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660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outerShdw blurRad="38100" dist="38100" dir="2700000" algn="tl">
                              <a:srgbClr val="C0C0C0"/>
                            </a:outerShdw>
                          </a:effectLst>
                          <a:latin typeface="Arial Black" pitchFamily="34" charset="0"/>
                        </a:rPr>
                        <a:t>Personal Factors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rgbClr val="C00000"/>
                        </a:buClr>
                        <a:buSzTx/>
                        <a:buFont typeface="Wingdings" pitchFamily="2" charset="2"/>
                        <a:buChar char="§"/>
                        <a:tabLst/>
                      </a:pPr>
                      <a:r>
                        <a:rPr kumimoji="0" lang="en-GB" sz="2000" b="0" i="0" u="none" strike="noStrike" cap="none" normalizeH="0" baseline="0">
                          <a:ln>
                            <a:noFill/>
                          </a:ln>
                          <a:solidFill>
                            <a:schemeClr val="tx1"/>
                          </a:solidFill>
                          <a:effectLst/>
                          <a:latin typeface="Arial" charset="0"/>
                        </a:rPr>
                        <a:t>Gestational age</a:t>
                      </a:r>
                    </a:p>
                    <a:p>
                      <a:pPr marL="0" marR="0" lvl="0" indent="0" algn="l" defTabSz="914400" rtl="0" eaLnBrk="0" fontAlgn="base" latinLnBrk="0" hangingPunct="0">
                        <a:lnSpc>
                          <a:spcPct val="80000"/>
                        </a:lnSpc>
                        <a:spcBef>
                          <a:spcPct val="20000"/>
                        </a:spcBef>
                        <a:spcAft>
                          <a:spcPct val="0"/>
                        </a:spcAft>
                        <a:buClr>
                          <a:srgbClr val="C00000"/>
                        </a:buClr>
                        <a:buSzTx/>
                        <a:buFont typeface="Wingdings" pitchFamily="2" charset="2"/>
                        <a:buChar char="§"/>
                        <a:tabLst/>
                      </a:pPr>
                      <a:r>
                        <a:rPr kumimoji="0" lang="en-GB" sz="2000" b="0" i="0" u="none" strike="noStrike" cap="none" normalizeH="0" baseline="0">
                          <a:ln>
                            <a:noFill/>
                          </a:ln>
                          <a:solidFill>
                            <a:schemeClr val="tx1"/>
                          </a:solidFill>
                          <a:effectLst/>
                          <a:latin typeface="Arial" charset="0"/>
                        </a:rPr>
                        <a: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Questionnaire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440352" name="Text Box 32"/>
          <p:cNvSpPr txBox="1">
            <a:spLocks noChangeArrowheads="1"/>
          </p:cNvSpPr>
          <p:nvPr/>
        </p:nvSpPr>
        <p:spPr bwMode="auto">
          <a:xfrm>
            <a:off x="1981200" y="228601"/>
            <a:ext cx="8153400" cy="584775"/>
          </a:xfrm>
          <a:prstGeom prst="rect">
            <a:avLst/>
          </a:prstGeom>
          <a:noFill/>
          <a:ln w="25400" algn="ctr">
            <a:noFill/>
            <a:miter lim="800000"/>
            <a:headEnd/>
            <a:tailEnd/>
          </a:ln>
          <a:effectLst/>
        </p:spPr>
        <p:txBody>
          <a:bodyPr wrap="square">
            <a:spAutoFit/>
          </a:bodyPr>
          <a:lstStyle/>
          <a:p>
            <a:pPr algn="ctr" eaLnBrk="1" hangingPunct="1"/>
            <a:r>
              <a:rPr lang="en-GB" sz="3200" dirty="0">
                <a:effectLst>
                  <a:outerShdw blurRad="38100" dist="38100" dir="2700000" algn="tl">
                    <a:srgbClr val="C0C0C0"/>
                  </a:outerShdw>
                </a:effectLst>
                <a:latin typeface="Arial Black" pitchFamily="34" charset="0"/>
              </a:rPr>
              <a:t>ICF components and measures</a:t>
            </a:r>
            <a:endParaRPr lang="en-GB" sz="4400" dirty="0">
              <a:effectLst>
                <a:outerShdw blurRad="38100" dist="38100" dir="2700000" algn="tl">
                  <a:srgbClr val="C0C0C0"/>
                </a:outerShdw>
              </a:effectLst>
              <a:latin typeface="Arial Black" pitchFamily="34" charset="0"/>
            </a:endParaRPr>
          </a:p>
        </p:txBody>
      </p:sp>
    </p:spTree>
    <p:extLst>
      <p:ext uri="{BB962C8B-B14F-4D97-AF65-F5344CB8AC3E}">
        <p14:creationId xmlns:p14="http://schemas.microsoft.com/office/powerpoint/2010/main" xmlns="" val="15637056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Attain stand through half kneel</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2438401"/>
            <a:ext cx="4191000" cy="3143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ontent Placeholder 4">
            <a:extLst>
              <a:ext uri="{FF2B5EF4-FFF2-40B4-BE49-F238E27FC236}">
                <a16:creationId xmlns:a16="http://schemas.microsoft.com/office/drawing/2014/main" xmlns="" id="{7D8EA22E-A61F-42DC-8F7F-63BDAE7759BD}"/>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xmlns="" val="249025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ups </a:t>
            </a:r>
          </a:p>
        </p:txBody>
      </p:sp>
      <p:sp>
        <p:nvSpPr>
          <p:cNvPr id="4" name="Content Placeholder 3">
            <a:extLst>
              <a:ext uri="{FF2B5EF4-FFF2-40B4-BE49-F238E27FC236}">
                <a16:creationId xmlns:a16="http://schemas.microsoft.com/office/drawing/2014/main" xmlns="" id="{4C1C6372-5A04-4FA1-9242-7BEB5FE4411C}"/>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xmlns="" val="5541125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Kneel sit to stand </a:t>
            </a:r>
          </a:p>
        </p:txBody>
      </p:sp>
      <p:sp>
        <p:nvSpPr>
          <p:cNvPr id="5" name="Content Placeholder 4">
            <a:extLst>
              <a:ext uri="{FF2B5EF4-FFF2-40B4-BE49-F238E27FC236}">
                <a16:creationId xmlns:a16="http://schemas.microsoft.com/office/drawing/2014/main" xmlns="" id="{725E007E-67F0-4E46-9180-76DDBFA3E3E9}"/>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xmlns="" val="1095234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Toe stands </a:t>
            </a:r>
          </a:p>
        </p:txBody>
      </p:sp>
      <p:sp>
        <p:nvSpPr>
          <p:cNvPr id="5" name="Content Placeholder 4">
            <a:extLst>
              <a:ext uri="{FF2B5EF4-FFF2-40B4-BE49-F238E27FC236}">
                <a16:creationId xmlns:a16="http://schemas.microsoft.com/office/drawing/2014/main" xmlns="" id="{4A86CD33-67D5-401F-9D66-A41EC11887BA}"/>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xmlns="" val="23393686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Selective motor control</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6575318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SMC </a:t>
            </a:r>
          </a:p>
        </p:txBody>
      </p:sp>
      <p:sp>
        <p:nvSpPr>
          <p:cNvPr id="7" name="Content Placeholder 6"/>
          <p:cNvSpPr>
            <a:spLocks noGrp="1"/>
          </p:cNvSpPr>
          <p:nvPr>
            <p:ph idx="1"/>
          </p:nvPr>
        </p:nvSpPr>
        <p:spPr/>
        <p:txBody>
          <a:bodyPr/>
          <a:lstStyle/>
          <a:p>
            <a:r>
              <a:rPr lang="en-US" dirty="0"/>
              <a:t>ability to isolate and control movements</a:t>
            </a:r>
          </a:p>
        </p:txBody>
      </p:sp>
    </p:spTree>
    <p:extLst>
      <p:ext uri="{BB962C8B-B14F-4D97-AF65-F5344CB8AC3E}">
        <p14:creationId xmlns:p14="http://schemas.microsoft.com/office/powerpoint/2010/main" xmlns="" val="26541450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SMC</a:t>
            </a:r>
          </a:p>
        </p:txBody>
      </p:sp>
      <p:sp>
        <p:nvSpPr>
          <p:cNvPr id="5" name="Content Placeholder 4"/>
          <p:cNvSpPr>
            <a:spLocks noGrp="1"/>
          </p:cNvSpPr>
          <p:nvPr>
            <p:ph idx="1"/>
          </p:nvPr>
        </p:nvSpPr>
        <p:spPr/>
        <p:txBody>
          <a:bodyPr>
            <a:normAutofit/>
          </a:bodyPr>
          <a:lstStyle/>
          <a:p>
            <a:r>
              <a:rPr lang="en-US" dirty="0"/>
              <a:t>Without SMC assessment strength assessments are confounded </a:t>
            </a:r>
          </a:p>
          <a:p>
            <a:endParaRPr lang="en-US" dirty="0"/>
          </a:p>
          <a:p>
            <a:r>
              <a:rPr lang="en-US" dirty="0"/>
              <a:t>Impaired SMC contributes to ambulatory and functional motor deficits</a:t>
            </a:r>
          </a:p>
          <a:p>
            <a:endParaRPr lang="en-US" dirty="0"/>
          </a:p>
          <a:p>
            <a:r>
              <a:rPr lang="en-US" dirty="0"/>
              <a:t>Assessment of SMC involves isolating movements on request</a:t>
            </a:r>
          </a:p>
        </p:txBody>
      </p:sp>
    </p:spTree>
    <p:extLst>
      <p:ext uri="{BB962C8B-B14F-4D97-AF65-F5344CB8AC3E}">
        <p14:creationId xmlns:p14="http://schemas.microsoft.com/office/powerpoint/2010/main" xmlns="" val="19022153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 SMC</a:t>
            </a:r>
          </a:p>
        </p:txBody>
      </p:sp>
      <p:sp>
        <p:nvSpPr>
          <p:cNvPr id="3" name="Content Placeholder 2"/>
          <p:cNvSpPr>
            <a:spLocks noGrp="1"/>
          </p:cNvSpPr>
          <p:nvPr>
            <p:ph idx="1"/>
          </p:nvPr>
        </p:nvSpPr>
        <p:spPr/>
        <p:txBody>
          <a:bodyPr/>
          <a:lstStyle/>
          <a:p>
            <a:r>
              <a:rPr lang="en-US" dirty="0"/>
              <a:t>Appropriate timing</a:t>
            </a:r>
          </a:p>
          <a:p>
            <a:r>
              <a:rPr lang="en-US" dirty="0"/>
              <a:t>Maximal voluntary contraction without overflow movement</a:t>
            </a:r>
          </a:p>
          <a:p>
            <a:endParaRPr lang="en-US" dirty="0"/>
          </a:p>
          <a:p>
            <a:pPr marL="0" indent="0">
              <a:buNone/>
            </a:pPr>
            <a:r>
              <a:rPr lang="en-US" dirty="0"/>
              <a:t>A typical scale for muscle selectivity reports 3 grades of control: 0, no ability; 1, partial ability; and 2, complete ability to isolate movement</a:t>
            </a:r>
          </a:p>
          <a:p>
            <a:endParaRPr lang="en-US" dirty="0"/>
          </a:p>
        </p:txBody>
      </p:sp>
    </p:spTree>
    <p:extLst>
      <p:ext uri="{BB962C8B-B14F-4D97-AF65-F5344CB8AC3E}">
        <p14:creationId xmlns:p14="http://schemas.microsoft.com/office/powerpoint/2010/main" xmlns="" val="7352836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274638"/>
            <a:ext cx="8229600" cy="1143000"/>
          </a:xfrm>
        </p:spPr>
        <p:txBody>
          <a:bodyPr/>
          <a:lstStyle/>
          <a:p>
            <a:r>
              <a:rPr lang="en-US" dirty="0"/>
              <a:t>E.g. – hemiplegic CP</a:t>
            </a:r>
          </a:p>
        </p:txBody>
      </p:sp>
      <p:graphicFrame>
        <p:nvGraphicFramePr>
          <p:cNvPr id="4" name="Table 3"/>
          <p:cNvGraphicFramePr>
            <a:graphicFrameLocks noGrp="1"/>
          </p:cNvGraphicFramePr>
          <p:nvPr>
            <p:extLst>
              <p:ext uri="{D42A27DB-BD31-4B8C-83A1-F6EECF244321}">
                <p14:modId xmlns:p14="http://schemas.microsoft.com/office/powerpoint/2010/main" xmlns="" val="786315263"/>
              </p:ext>
            </p:extLst>
          </p:nvPr>
        </p:nvGraphicFramePr>
        <p:xfrm>
          <a:off x="1752600" y="1676400"/>
          <a:ext cx="8686800" cy="2377440"/>
        </p:xfrm>
        <a:graphic>
          <a:graphicData uri="http://schemas.openxmlformats.org/drawingml/2006/table">
            <a:tbl>
              <a:tblPr/>
              <a:tblGrid>
                <a:gridCol w="915413">
                  <a:extLst>
                    <a:ext uri="{9D8B030D-6E8A-4147-A177-3AD203B41FA5}">
                      <a16:colId xmlns:a16="http://schemas.microsoft.com/office/drawing/2014/main" xmlns="" val="20000"/>
                    </a:ext>
                  </a:extLst>
                </a:gridCol>
                <a:gridCol w="1315906">
                  <a:extLst>
                    <a:ext uri="{9D8B030D-6E8A-4147-A177-3AD203B41FA5}">
                      <a16:colId xmlns:a16="http://schemas.microsoft.com/office/drawing/2014/main" xmlns="" val="20001"/>
                    </a:ext>
                  </a:extLst>
                </a:gridCol>
                <a:gridCol w="1373119">
                  <a:extLst>
                    <a:ext uri="{9D8B030D-6E8A-4147-A177-3AD203B41FA5}">
                      <a16:colId xmlns:a16="http://schemas.microsoft.com/office/drawing/2014/main" xmlns="" val="20002"/>
                    </a:ext>
                  </a:extLst>
                </a:gridCol>
                <a:gridCol w="2402958">
                  <a:extLst>
                    <a:ext uri="{9D8B030D-6E8A-4147-A177-3AD203B41FA5}">
                      <a16:colId xmlns:a16="http://schemas.microsoft.com/office/drawing/2014/main" xmlns="" val="20003"/>
                    </a:ext>
                  </a:extLst>
                </a:gridCol>
                <a:gridCol w="1418259">
                  <a:extLst>
                    <a:ext uri="{9D8B030D-6E8A-4147-A177-3AD203B41FA5}">
                      <a16:colId xmlns:a16="http://schemas.microsoft.com/office/drawing/2014/main" xmlns="" val="20004"/>
                    </a:ext>
                  </a:extLst>
                </a:gridCol>
                <a:gridCol w="1261145">
                  <a:extLst>
                    <a:ext uri="{9D8B030D-6E8A-4147-A177-3AD203B41FA5}">
                      <a16:colId xmlns:a16="http://schemas.microsoft.com/office/drawing/2014/main" xmlns="" val="20005"/>
                    </a:ext>
                  </a:extLst>
                </a:gridCol>
              </a:tblGrid>
              <a:tr h="838200">
                <a:tc>
                  <a:txBody>
                    <a:bodyPr/>
                    <a:lstStyle/>
                    <a:p>
                      <a:r>
                        <a:rPr lang="en-US" dirty="0"/>
                        <a:t>Range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MMT - DF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SMC - DF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Impairment list Stance</a:t>
                      </a:r>
                      <a:r>
                        <a:rPr lang="en-US" baseline="0" dirty="0"/>
                        <a:t> </a:t>
                      </a:r>
                    </a:p>
                    <a:p>
                      <a:r>
                        <a:rPr lang="en-US" baseline="0" dirty="0"/>
                        <a:t>By VGA</a:t>
                      </a:r>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Impairment list Swing</a:t>
                      </a:r>
                    </a:p>
                    <a:p>
                      <a:r>
                        <a:rPr lang="en-US" dirty="0"/>
                        <a:t> By VGA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Inference </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181100">
                <a:tc>
                  <a:txBody>
                    <a:bodyPr/>
                    <a:lstStyle/>
                    <a:p>
                      <a:r>
                        <a:rPr lang="en-US" dirty="0"/>
                        <a:t>+</a:t>
                      </a:r>
                      <a:r>
                        <a:rPr lang="en-US" baseline="0" dirty="0"/>
                        <a:t> 20 deg.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Initial drag / reduced foot clearance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timing is late and the motion is not controlled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5" name="TextBox 4"/>
          <p:cNvSpPr txBox="1"/>
          <p:nvPr/>
        </p:nvSpPr>
        <p:spPr>
          <a:xfrm>
            <a:off x="1905000" y="4191000"/>
            <a:ext cx="8458200" cy="923330"/>
          </a:xfrm>
          <a:prstGeom prst="rect">
            <a:avLst/>
          </a:prstGeom>
          <a:noFill/>
        </p:spPr>
        <p:txBody>
          <a:bodyPr wrap="square" rtlCol="0">
            <a:spAutoFit/>
          </a:bodyPr>
          <a:lstStyle/>
          <a:p>
            <a:r>
              <a:rPr lang="en-US" dirty="0"/>
              <a:t>No surgical treatment would be able to address the problems of timing and balance</a:t>
            </a:r>
          </a:p>
          <a:p>
            <a:endParaRPr lang="en-US" dirty="0"/>
          </a:p>
          <a:p>
            <a:r>
              <a:rPr lang="en-US" dirty="0"/>
              <a:t>An orthotic may be the more appropriate recommendation</a:t>
            </a:r>
          </a:p>
        </p:txBody>
      </p:sp>
      <p:sp>
        <p:nvSpPr>
          <p:cNvPr id="6" name="TextBox 5"/>
          <p:cNvSpPr txBox="1"/>
          <p:nvPr/>
        </p:nvSpPr>
        <p:spPr>
          <a:xfrm>
            <a:off x="1905000" y="5486400"/>
            <a:ext cx="8458200" cy="369332"/>
          </a:xfrm>
          <a:prstGeom prst="rect">
            <a:avLst/>
          </a:prstGeom>
          <a:noFill/>
        </p:spPr>
        <p:txBody>
          <a:bodyPr wrap="square" rtlCol="0">
            <a:spAutoFit/>
          </a:bodyPr>
          <a:lstStyle/>
          <a:p>
            <a:r>
              <a:rPr lang="en-US" dirty="0"/>
              <a:t>Problems of timing and balance – only AFOs/ assistive devices should be used </a:t>
            </a:r>
          </a:p>
        </p:txBody>
      </p:sp>
    </p:spTree>
    <p:extLst>
      <p:ext uri="{BB962C8B-B14F-4D97-AF65-F5344CB8AC3E}">
        <p14:creationId xmlns:p14="http://schemas.microsoft.com/office/powerpoint/2010/main" xmlns="" val="18207769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1" y="762001"/>
            <a:ext cx="9144000" cy="2125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3265036"/>
            <a:ext cx="9144000" cy="2305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4796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3"/>
          <p:cNvSpPr>
            <a:spLocks noGrp="1"/>
          </p:cNvSpPr>
          <p:nvPr>
            <p:ph type="sldNum" sz="quarter" idx="12"/>
          </p:nvPr>
        </p:nvSpPr>
        <p:spPr/>
        <p:txBody>
          <a:bodyPr/>
          <a:lstStyle/>
          <a:p>
            <a:fld id="{54F42688-59C6-4C57-9C05-CAB5DF63F456}" type="slidenum">
              <a:rPr lang="en-GB"/>
              <a:pPr/>
              <a:t>9</a:t>
            </a:fld>
            <a:endParaRPr lang="en-GB"/>
          </a:p>
        </p:txBody>
      </p:sp>
      <p:graphicFrame>
        <p:nvGraphicFramePr>
          <p:cNvPr id="440371" name="Group 51"/>
          <p:cNvGraphicFramePr>
            <a:graphicFrameLocks noGrp="1"/>
          </p:cNvGraphicFramePr>
          <p:nvPr>
            <p:extLst>
              <p:ext uri="{D42A27DB-BD31-4B8C-83A1-F6EECF244321}">
                <p14:modId xmlns:p14="http://schemas.microsoft.com/office/powerpoint/2010/main" xmlns="" val="3020813358"/>
              </p:ext>
            </p:extLst>
          </p:nvPr>
        </p:nvGraphicFramePr>
        <p:xfrm>
          <a:off x="1524000" y="1196976"/>
          <a:ext cx="9144000" cy="5662617"/>
        </p:xfrm>
        <a:graphic>
          <a:graphicData uri="http://schemas.openxmlformats.org/drawingml/2006/table">
            <a:tbl>
              <a:tblPr/>
              <a:tblGrid>
                <a:gridCol w="2199794">
                  <a:extLst>
                    <a:ext uri="{9D8B030D-6E8A-4147-A177-3AD203B41FA5}">
                      <a16:colId xmlns:a16="http://schemas.microsoft.com/office/drawing/2014/main" xmlns="" val="20000"/>
                    </a:ext>
                  </a:extLst>
                </a:gridCol>
                <a:gridCol w="3414633">
                  <a:extLst>
                    <a:ext uri="{9D8B030D-6E8A-4147-A177-3AD203B41FA5}">
                      <a16:colId xmlns:a16="http://schemas.microsoft.com/office/drawing/2014/main" xmlns="" val="20001"/>
                    </a:ext>
                  </a:extLst>
                </a:gridCol>
                <a:gridCol w="3529573">
                  <a:extLst>
                    <a:ext uri="{9D8B030D-6E8A-4147-A177-3AD203B41FA5}">
                      <a16:colId xmlns:a16="http://schemas.microsoft.com/office/drawing/2014/main" xmlns="" val="20002"/>
                    </a:ext>
                  </a:extLst>
                </a:gridCol>
              </a:tblGrid>
              <a:tr h="410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rPr>
                        <a:t>ICF components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Arial" charset="0"/>
                        </a:rPr>
                        <a:t>Variables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Arial" charset="0"/>
                        </a:rPr>
                        <a:t>Measures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104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outerShdw blurRad="38100" dist="38100" dir="2700000" algn="tl">
                              <a:srgbClr val="C0C0C0"/>
                            </a:outerShdw>
                          </a:effectLst>
                          <a:latin typeface="Arial Black" pitchFamily="34" charset="0"/>
                        </a:rPr>
                        <a:t>Participation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Performance in daily life activities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LIFE- H, IADL,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6809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outerShdw blurRad="38100" dist="38100" dir="2700000" algn="tl">
                              <a:srgbClr val="C0C0C0"/>
                            </a:outerShdw>
                          </a:effectLst>
                          <a:latin typeface="Arial Black" pitchFamily="34" charset="0"/>
                        </a:rPr>
                        <a:t>Environmental Factors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tab pos="95250" algn="l"/>
                        </a:tabLst>
                      </a:pPr>
                      <a:r>
                        <a:rPr kumimoji="0" lang="en-GB" sz="1800" b="0" i="0" u="none" strike="noStrike" cap="none" normalizeH="0" baseline="0" dirty="0">
                          <a:ln>
                            <a:noFill/>
                          </a:ln>
                          <a:solidFill>
                            <a:schemeClr val="tx1"/>
                          </a:solidFill>
                          <a:effectLst/>
                          <a:latin typeface="Arial" charset="0"/>
                        </a:rPr>
                        <a:t>Type and extent of </a:t>
                      </a:r>
                      <a:r>
                        <a:rPr kumimoji="0" lang="nb-NO" sz="1800" b="0" i="0" u="none" strike="noStrike" cap="none" normalizeH="0" baseline="0" dirty="0">
                          <a:ln>
                            <a:noFill/>
                          </a:ln>
                          <a:solidFill>
                            <a:schemeClr val="tx1"/>
                          </a:solidFill>
                          <a:effectLst/>
                          <a:latin typeface="Arial" charset="0"/>
                        </a:rPr>
                        <a:t>               </a:t>
                      </a:r>
                      <a:r>
                        <a:rPr kumimoji="0" lang="en-GB" sz="1800" b="0" i="0" u="none" strike="noStrike" cap="none" normalizeH="0" baseline="0" dirty="0">
                          <a:ln>
                            <a:noFill/>
                          </a:ln>
                          <a:solidFill>
                            <a:schemeClr val="tx1"/>
                          </a:solidFill>
                          <a:effectLst/>
                          <a:latin typeface="Arial" charset="0"/>
                        </a:rPr>
                        <a:t>modifications</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tab pos="95250" algn="l"/>
                        </a:tabLst>
                      </a:pPr>
                      <a:r>
                        <a:rPr kumimoji="0" lang="en-GB" sz="1800" b="0" i="0" u="none" strike="noStrike" cap="none" normalizeH="0" baseline="0" dirty="0">
                          <a:ln>
                            <a:noFill/>
                          </a:ln>
                          <a:solidFill>
                            <a:schemeClr val="tx1"/>
                          </a:solidFill>
                          <a:effectLst/>
                          <a:latin typeface="Arial" charset="0"/>
                        </a:rPr>
                        <a:t>Impact of modifications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TERRAINS</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PEDI: Modifications scale</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endParaRPr kumimoji="0" lang="en-GB"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err="1">
                          <a:ln>
                            <a:noFill/>
                          </a:ln>
                          <a:solidFill>
                            <a:schemeClr val="tx1"/>
                          </a:solidFill>
                          <a:effectLst/>
                          <a:latin typeface="Arial" charset="0"/>
                        </a:rPr>
                        <a:t>Likert</a:t>
                      </a:r>
                      <a:r>
                        <a:rPr kumimoji="0" lang="en-GB" sz="1800" b="0" i="0" u="none" strike="noStrike" cap="none" normalizeH="0" baseline="0" dirty="0">
                          <a:ln>
                            <a:noFill/>
                          </a:ln>
                          <a:solidFill>
                            <a:schemeClr val="tx1"/>
                          </a:solidFill>
                          <a:effectLst/>
                          <a:latin typeface="Arial" charset="0"/>
                        </a:rPr>
                        <a:t> scale</a:t>
                      </a:r>
                    </a:p>
                    <a:p>
                      <a:pPr marL="0" marR="0" lvl="0" indent="0" algn="l" defTabSz="914400" rtl="0" eaLnBrk="0" fontAlgn="base" latinLnBrk="0" hangingPunct="0">
                        <a:lnSpc>
                          <a:spcPct val="100000"/>
                        </a:lnSpc>
                        <a:spcBef>
                          <a:spcPct val="20000"/>
                        </a:spcBef>
                        <a:spcAft>
                          <a:spcPct val="0"/>
                        </a:spcAft>
                        <a:buClr>
                          <a:srgbClr val="C00000"/>
                        </a:buClr>
                        <a:buSzTx/>
                        <a:buFont typeface="Wingdings" pitchFamily="2" charset="2"/>
                        <a:buChar char="§"/>
                        <a:tabLst/>
                      </a:pPr>
                      <a:r>
                        <a:rPr kumimoji="0" lang="en-US" sz="1800" b="0" i="0" u="none" strike="noStrike" cap="none" normalizeH="0" baseline="0" dirty="0">
                          <a:ln>
                            <a:noFill/>
                          </a:ln>
                          <a:solidFill>
                            <a:schemeClr val="tx1"/>
                          </a:solidFill>
                          <a:effectLst/>
                          <a:latin typeface="Arial" charset="0"/>
                        </a:rPr>
                        <a:t>MQE</a:t>
                      </a:r>
                      <a:endParaRPr kumimoji="0" lang="en-GB"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45874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outerShdw blurRad="38100" dist="38100" dir="2700000" algn="tl">
                              <a:srgbClr val="C0C0C0"/>
                            </a:outerShdw>
                          </a:effectLst>
                          <a:latin typeface="Arial Black" pitchFamily="34" charset="0"/>
                        </a:rPr>
                        <a:t>Personal Factors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rgbClr val="C00000"/>
                        </a:buClr>
                        <a:buSzTx/>
                        <a:buFont typeface="Wingdings" pitchFamily="2" charset="2"/>
                        <a:buChar char="§"/>
                        <a:tabLst/>
                      </a:pPr>
                      <a:r>
                        <a:rPr kumimoji="0" lang="en-GB" sz="2000" b="0" i="0" u="none" strike="noStrike" cap="none" normalizeH="0" baseline="0" dirty="0">
                          <a:ln>
                            <a:noFill/>
                          </a:ln>
                          <a:solidFill>
                            <a:schemeClr val="tx1"/>
                          </a:solidFill>
                          <a:effectLst/>
                          <a:latin typeface="Arial" charset="0"/>
                        </a:rPr>
                        <a:t>Gestational age</a:t>
                      </a:r>
                    </a:p>
                    <a:p>
                      <a:pPr marL="0" marR="0" lvl="0" indent="0" algn="l" defTabSz="914400" rtl="0" eaLnBrk="0" fontAlgn="base" latinLnBrk="0" hangingPunct="0">
                        <a:lnSpc>
                          <a:spcPct val="80000"/>
                        </a:lnSpc>
                        <a:spcBef>
                          <a:spcPct val="20000"/>
                        </a:spcBef>
                        <a:spcAft>
                          <a:spcPct val="0"/>
                        </a:spcAft>
                        <a:buClr>
                          <a:srgbClr val="C00000"/>
                        </a:buClr>
                        <a:buSzTx/>
                        <a:buFont typeface="Wingdings" pitchFamily="2" charset="2"/>
                        <a:buChar char="§"/>
                        <a:tabLst/>
                      </a:pPr>
                      <a:r>
                        <a:rPr kumimoji="0" lang="en-GB" sz="2000" b="0" i="0" u="none" strike="noStrike" cap="none" normalizeH="0" baseline="0" dirty="0">
                          <a:ln>
                            <a:noFill/>
                          </a:ln>
                          <a:solidFill>
                            <a:schemeClr val="tx1"/>
                          </a:solidFill>
                          <a:effectLst/>
                          <a:latin typeface="Arial" charset="0"/>
                        </a:rPr>
                        <a: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20000"/>
                        </a:spcBef>
                        <a:spcAft>
                          <a:spcPct val="0"/>
                        </a:spcAft>
                        <a:buClr>
                          <a:srgbClr val="C00000"/>
                        </a:buClr>
                        <a:buSzTx/>
                        <a:buFont typeface="Wingdings" pitchFamily="2" charset="2"/>
                        <a:buChar char="§"/>
                        <a:tabLst/>
                      </a:pPr>
                      <a:r>
                        <a:rPr kumimoji="0" lang="en-GB" sz="1800" b="0" i="0" u="none" strike="noStrike" cap="none" normalizeH="0" baseline="0" dirty="0">
                          <a:ln>
                            <a:noFill/>
                          </a:ln>
                          <a:solidFill>
                            <a:schemeClr val="tx1"/>
                          </a:solidFill>
                          <a:effectLst/>
                          <a:latin typeface="Arial" charset="0"/>
                        </a:rPr>
                        <a:t>Questionnaire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440352" name="Text Box 32"/>
          <p:cNvSpPr txBox="1">
            <a:spLocks noChangeArrowheads="1"/>
          </p:cNvSpPr>
          <p:nvPr/>
        </p:nvSpPr>
        <p:spPr bwMode="auto">
          <a:xfrm>
            <a:off x="1981200" y="228601"/>
            <a:ext cx="8153400" cy="584775"/>
          </a:xfrm>
          <a:prstGeom prst="rect">
            <a:avLst/>
          </a:prstGeom>
          <a:noFill/>
          <a:ln w="25400" algn="ctr">
            <a:noFill/>
            <a:miter lim="800000"/>
            <a:headEnd/>
            <a:tailEnd/>
          </a:ln>
          <a:effectLst/>
        </p:spPr>
        <p:txBody>
          <a:bodyPr wrap="square">
            <a:spAutoFit/>
          </a:bodyPr>
          <a:lstStyle/>
          <a:p>
            <a:pPr algn="ctr" eaLnBrk="1" hangingPunct="1"/>
            <a:r>
              <a:rPr lang="en-GB" sz="3200" dirty="0">
                <a:effectLst>
                  <a:outerShdw blurRad="38100" dist="38100" dir="2700000" algn="tl">
                    <a:srgbClr val="C0C0C0"/>
                  </a:outerShdw>
                </a:effectLst>
                <a:latin typeface="Arial Black" pitchFamily="34" charset="0"/>
              </a:rPr>
              <a:t>ICF components and measures</a:t>
            </a:r>
            <a:endParaRPr lang="en-GB" sz="4400" dirty="0">
              <a:effectLst>
                <a:outerShdw blurRad="38100" dist="38100" dir="2700000" algn="tl">
                  <a:srgbClr val="C0C0C0"/>
                </a:outerShdw>
              </a:effectLst>
              <a:latin typeface="Arial Black" pitchFamily="34" charset="0"/>
            </a:endParaRPr>
          </a:p>
        </p:txBody>
      </p:sp>
    </p:spTree>
    <p:extLst>
      <p:ext uri="{BB962C8B-B14F-4D97-AF65-F5344CB8AC3E}">
        <p14:creationId xmlns:p14="http://schemas.microsoft.com/office/powerpoint/2010/main" xmlns="" val="17685028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1" y="609600"/>
            <a:ext cx="9105899" cy="2495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1" y="3810001"/>
            <a:ext cx="9105899" cy="204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8146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609600"/>
            <a:ext cx="9144000" cy="2533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00188" y="3416301"/>
            <a:ext cx="9167813" cy="1209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24000" y="4625975"/>
            <a:ext cx="9144000" cy="123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94456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11300" y="685800"/>
            <a:ext cx="9144000" cy="2495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98600" y="3733801"/>
            <a:ext cx="9169400" cy="2714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439249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914401"/>
            <a:ext cx="9144000" cy="2695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3975100"/>
            <a:ext cx="9144000" cy="2266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665219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914401"/>
            <a:ext cx="9144000" cy="1000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1939925"/>
            <a:ext cx="9169400" cy="971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98600" y="3200400"/>
            <a:ext cx="9194800"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20636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914401"/>
            <a:ext cx="9144000" cy="1900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3200400"/>
            <a:ext cx="9144000" cy="2495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037136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990601"/>
            <a:ext cx="9144000" cy="2614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37497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ROM and Flexibility testing in CP</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19528103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Differentiate between static and dynamic contractures</a:t>
            </a:r>
          </a:p>
          <a:p>
            <a:endParaRPr lang="en-US" dirty="0"/>
          </a:p>
          <a:p>
            <a:r>
              <a:rPr lang="en-US" dirty="0"/>
              <a:t>Carry out ROM assessment very slowly</a:t>
            </a:r>
          </a:p>
          <a:p>
            <a:endParaRPr lang="en-US" dirty="0"/>
          </a:p>
          <a:p>
            <a:r>
              <a:rPr lang="en-US" dirty="0"/>
              <a:t>Differentiation between contracted                bi-articular  and monoarticular muscle is important </a:t>
            </a:r>
          </a:p>
          <a:p>
            <a:endParaRPr lang="en-US" dirty="0"/>
          </a:p>
        </p:txBody>
      </p:sp>
    </p:spTree>
    <p:extLst>
      <p:ext uri="{BB962C8B-B14F-4D97-AF65-F5344CB8AC3E}">
        <p14:creationId xmlns:p14="http://schemas.microsoft.com/office/powerpoint/2010/main" xmlns="" val="38787758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Sliverskiold Test – soleus length</a:t>
            </a:r>
          </a:p>
        </p:txBody>
      </p:sp>
      <p:sp>
        <p:nvSpPr>
          <p:cNvPr id="3" name="Content Placeholder 2"/>
          <p:cNvSpPr>
            <a:spLocks noGrp="1"/>
          </p:cNvSpPr>
          <p:nvPr>
            <p:ph idx="1"/>
          </p:nvPr>
        </p:nvSpPr>
        <p:spPr/>
        <p:txBody>
          <a:bodyPr/>
          <a:lstStyle/>
          <a:p>
            <a:r>
              <a:rPr lang="en-US" dirty="0"/>
              <a:t>To differentiate between gastrocnemius and soleus contracture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0" y="2895600"/>
            <a:ext cx="3586364" cy="36700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96122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TotalTime>
  <Words>4456</Words>
  <Application>Microsoft Office PowerPoint</Application>
  <PresentationFormat>Custom</PresentationFormat>
  <Paragraphs>726</Paragraphs>
  <Slides>151</Slides>
  <Notes>13</Notes>
  <HiddenSlides>0</HiddenSlides>
  <MMClips>0</MMClips>
  <ScaleCrop>false</ScaleCrop>
  <HeadingPairs>
    <vt:vector size="4" baseType="variant">
      <vt:variant>
        <vt:lpstr>Theme</vt:lpstr>
      </vt:variant>
      <vt:variant>
        <vt:i4>1</vt:i4>
      </vt:variant>
      <vt:variant>
        <vt:lpstr>Slide Titles</vt:lpstr>
      </vt:variant>
      <vt:variant>
        <vt:i4>151</vt:i4>
      </vt:variant>
    </vt:vector>
  </HeadingPairs>
  <TitlesOfParts>
    <vt:vector size="152" baseType="lpstr">
      <vt:lpstr>Office Theme</vt:lpstr>
      <vt:lpstr>Outcome measures in CP  </vt:lpstr>
      <vt:lpstr>Outcome measures </vt:lpstr>
      <vt:lpstr>Slide 3</vt:lpstr>
      <vt:lpstr>ICF and its use </vt:lpstr>
      <vt:lpstr>ICF and its use </vt:lpstr>
      <vt:lpstr>Slide 6</vt:lpstr>
      <vt:lpstr>Classification of CP</vt:lpstr>
      <vt:lpstr>Slide 8</vt:lpstr>
      <vt:lpstr>Slide 9</vt:lpstr>
      <vt:lpstr>Slide 10</vt:lpstr>
      <vt:lpstr>The physical examination in CP </vt:lpstr>
      <vt:lpstr>Slide 12</vt:lpstr>
      <vt:lpstr>physical examination</vt:lpstr>
      <vt:lpstr>Medical history </vt:lpstr>
      <vt:lpstr>Muscle tone assessment </vt:lpstr>
      <vt:lpstr>Particularly in CP</vt:lpstr>
      <vt:lpstr>Slide 17</vt:lpstr>
      <vt:lpstr>Slide 18</vt:lpstr>
      <vt:lpstr>Spastic CP</vt:lpstr>
      <vt:lpstr>Tone -  MAS </vt:lpstr>
      <vt:lpstr>spasticity</vt:lpstr>
      <vt:lpstr>Slide 22</vt:lpstr>
      <vt:lpstr>Slide 23</vt:lpstr>
      <vt:lpstr>Slide 24</vt:lpstr>
      <vt:lpstr>Slide 25</vt:lpstr>
      <vt:lpstr>Description of velocities </vt:lpstr>
      <vt:lpstr>Scoring </vt:lpstr>
      <vt:lpstr>Slide 28</vt:lpstr>
      <vt:lpstr>Modified Tardieu</vt:lpstr>
      <vt:lpstr>Dystonic CP</vt:lpstr>
      <vt:lpstr>Slide 31</vt:lpstr>
      <vt:lpstr>Slide 32</vt:lpstr>
      <vt:lpstr>Slide 33</vt:lpstr>
      <vt:lpstr>Slide 34</vt:lpstr>
      <vt:lpstr>Mixed tone </vt:lpstr>
      <vt:lpstr>Slide 36</vt:lpstr>
      <vt:lpstr>Strength in CP</vt:lpstr>
      <vt:lpstr>Muscle testing in CP</vt:lpstr>
      <vt:lpstr>Slide 39</vt:lpstr>
      <vt:lpstr>Slide 40</vt:lpstr>
      <vt:lpstr>Slide 41</vt:lpstr>
      <vt:lpstr>Isometric </vt:lpstr>
      <vt:lpstr>clinical practice</vt:lpstr>
      <vt:lpstr>MMT</vt:lpstr>
      <vt:lpstr>MMT</vt:lpstr>
      <vt:lpstr>Bias = decrease in the reliability</vt:lpstr>
      <vt:lpstr>HDD</vt:lpstr>
      <vt:lpstr>Slide 48</vt:lpstr>
      <vt:lpstr>Slide 49</vt:lpstr>
      <vt:lpstr>Break test </vt:lpstr>
      <vt:lpstr>Make Test</vt:lpstr>
      <vt:lpstr>Slide 52</vt:lpstr>
      <vt:lpstr>Standardized muscle test positions</vt:lpstr>
      <vt:lpstr>Hip extensors -1 </vt:lpstr>
      <vt:lpstr>Hip extensors -2 ( where isolation is possible )</vt:lpstr>
      <vt:lpstr>Hip flexors -1 </vt:lpstr>
      <vt:lpstr>Hip flexors -2 </vt:lpstr>
      <vt:lpstr>Hip abductors </vt:lpstr>
      <vt:lpstr>Hip adductors </vt:lpstr>
      <vt:lpstr>Knee extensors </vt:lpstr>
      <vt:lpstr>Knee flexors 2</vt:lpstr>
      <vt:lpstr>Knee flexors 1</vt:lpstr>
      <vt:lpstr>Ankle dorsiflexors</vt:lpstr>
      <vt:lpstr>Ankle plantar flexors</vt:lpstr>
      <vt:lpstr>Isokinetic </vt:lpstr>
      <vt:lpstr>Isokinetic </vt:lpstr>
      <vt:lpstr>Slide 67</vt:lpstr>
      <vt:lpstr>Slide 68</vt:lpstr>
      <vt:lpstr>Slide 69</vt:lpstr>
      <vt:lpstr>RM testing / functional test</vt:lpstr>
      <vt:lpstr>Slide 71</vt:lpstr>
      <vt:lpstr>Slide 72</vt:lpstr>
      <vt:lpstr>Slide 73</vt:lpstr>
      <vt:lpstr>Slide 74</vt:lpstr>
      <vt:lpstr>Slide 75</vt:lpstr>
      <vt:lpstr>Slide 76</vt:lpstr>
      <vt:lpstr>Slide 77</vt:lpstr>
      <vt:lpstr>The Lateral Step-up Test </vt:lpstr>
      <vt:lpstr>Sit-to-Stand</vt:lpstr>
      <vt:lpstr>Attain stand through half kneel</vt:lpstr>
      <vt:lpstr>Step ups </vt:lpstr>
      <vt:lpstr>Kneel sit to stand </vt:lpstr>
      <vt:lpstr>Toe stands </vt:lpstr>
      <vt:lpstr>Selective motor control</vt:lpstr>
      <vt:lpstr>SMC </vt:lpstr>
      <vt:lpstr>SMC</vt:lpstr>
      <vt:lpstr>Note - SMC</vt:lpstr>
      <vt:lpstr>E.g. – hemiplegic CP</vt:lpstr>
      <vt:lpstr>Slide 89</vt:lpstr>
      <vt:lpstr>Slide 90</vt:lpstr>
      <vt:lpstr>Slide 91</vt:lpstr>
      <vt:lpstr>Slide 92</vt:lpstr>
      <vt:lpstr>Slide 93</vt:lpstr>
      <vt:lpstr>Slide 94</vt:lpstr>
      <vt:lpstr>Slide 95</vt:lpstr>
      <vt:lpstr>Slide 96</vt:lpstr>
      <vt:lpstr>ROM and Flexibility testing in CP</vt:lpstr>
      <vt:lpstr>Slide 98</vt:lpstr>
      <vt:lpstr>Sliverskiold Test – soleus length</vt:lpstr>
      <vt:lpstr>Slide 100</vt:lpstr>
      <vt:lpstr>Duncan Ely test – rectus femoris length </vt:lpstr>
      <vt:lpstr>Psoas Length</vt:lpstr>
      <vt:lpstr>Slide 103</vt:lpstr>
      <vt:lpstr>Knee </vt:lpstr>
      <vt:lpstr>Hamstring length (unilateral popliteal angle)</vt:lpstr>
      <vt:lpstr>Hamstring length (True/bilateral popliteal angle )</vt:lpstr>
      <vt:lpstr>“Hamstring shift”</vt:lpstr>
      <vt:lpstr>Slide 108</vt:lpstr>
      <vt:lpstr>Slide 109</vt:lpstr>
      <vt:lpstr>Slide 110</vt:lpstr>
      <vt:lpstr>Slide 111</vt:lpstr>
      <vt:lpstr>Slide 112</vt:lpstr>
      <vt:lpstr>Bone deformity</vt:lpstr>
      <vt:lpstr>Femoral anteversion</vt:lpstr>
      <vt:lpstr>Slide 115</vt:lpstr>
      <vt:lpstr>Slide 116</vt:lpstr>
      <vt:lpstr>Tibial torsion </vt:lpstr>
      <vt:lpstr>Slide 118</vt:lpstr>
      <vt:lpstr>Slide 119</vt:lpstr>
      <vt:lpstr>Slide 120</vt:lpstr>
      <vt:lpstr>Patella Alta and knee extensor deficiency</vt:lpstr>
      <vt:lpstr>SAROMM</vt:lpstr>
      <vt:lpstr>Activity capacity measurement - GMFM</vt:lpstr>
      <vt:lpstr>Gross motor function </vt:lpstr>
      <vt:lpstr>Fine motor function </vt:lpstr>
      <vt:lpstr>GMFM </vt:lpstr>
      <vt:lpstr>Slide 127</vt:lpstr>
      <vt:lpstr>Slide 128</vt:lpstr>
      <vt:lpstr>How frequently should the GMFM-66 be administered</vt:lpstr>
      <vt:lpstr>Slide 130</vt:lpstr>
      <vt:lpstr>Slide 131</vt:lpstr>
      <vt:lpstr>How much improvement</vt:lpstr>
      <vt:lpstr>Energy expenditure - EEI</vt:lpstr>
      <vt:lpstr>Energy expenditure - EEI</vt:lpstr>
      <vt:lpstr>Functional outcome measures </vt:lpstr>
      <vt:lpstr>Slide 136</vt:lpstr>
      <vt:lpstr>Slide 137</vt:lpstr>
      <vt:lpstr>Slide 138</vt:lpstr>
      <vt:lpstr>Slide 139</vt:lpstr>
      <vt:lpstr>Slide 140</vt:lpstr>
      <vt:lpstr>PODCI</vt:lpstr>
      <vt:lpstr>Measuring and Enhancing Quality of Life of Children and Adolescents with Cerebral Palsy</vt:lpstr>
      <vt:lpstr>Slide 143</vt:lpstr>
      <vt:lpstr>Lets re- arrange</vt:lpstr>
      <vt:lpstr>WHO defines QoL as:</vt:lpstr>
      <vt:lpstr>Let’s look again</vt:lpstr>
      <vt:lpstr>Slide 147</vt:lpstr>
      <vt:lpstr>Slide 148</vt:lpstr>
      <vt:lpstr>HRQoL tools</vt:lpstr>
      <vt:lpstr>Slide 150</vt:lpstr>
      <vt:lpstr>Slide 151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GMFCS</dc:title>
  <dc:creator>Admin</dc:creator>
  <cp:lastModifiedBy>admin</cp:lastModifiedBy>
  <cp:revision>105</cp:revision>
  <dcterms:created xsi:type="dcterms:W3CDTF">2006-08-16T00:00:00Z</dcterms:created>
  <dcterms:modified xsi:type="dcterms:W3CDTF">2020-08-18T05:20:08Z</dcterms:modified>
</cp:coreProperties>
</file>